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4"/>
  </p:sldMasterIdLst>
  <p:notesMasterIdLst>
    <p:notesMasterId r:id="rId65"/>
  </p:notesMasterIdLst>
  <p:handoutMasterIdLst>
    <p:handoutMasterId r:id="rId66"/>
  </p:handoutMasterIdLst>
  <p:sldIdLst>
    <p:sldId id="256" r:id="rId5"/>
    <p:sldId id="460" r:id="rId6"/>
    <p:sldId id="465" r:id="rId7"/>
    <p:sldId id="472" r:id="rId8"/>
    <p:sldId id="467" r:id="rId9"/>
    <p:sldId id="468" r:id="rId10"/>
    <p:sldId id="469" r:id="rId11"/>
    <p:sldId id="471" r:id="rId12"/>
    <p:sldId id="473" r:id="rId13"/>
    <p:sldId id="474" r:id="rId14"/>
    <p:sldId id="475" r:id="rId15"/>
    <p:sldId id="476" r:id="rId16"/>
    <p:sldId id="477" r:id="rId17"/>
    <p:sldId id="478" r:id="rId18"/>
    <p:sldId id="479" r:id="rId19"/>
    <p:sldId id="480" r:id="rId20"/>
    <p:sldId id="481" r:id="rId21"/>
    <p:sldId id="482" r:id="rId22"/>
    <p:sldId id="483" r:id="rId23"/>
    <p:sldId id="484" r:id="rId24"/>
    <p:sldId id="485" r:id="rId25"/>
    <p:sldId id="486" r:id="rId26"/>
    <p:sldId id="488" r:id="rId27"/>
    <p:sldId id="487" r:id="rId28"/>
    <p:sldId id="489" r:id="rId29"/>
    <p:sldId id="490" r:id="rId30"/>
    <p:sldId id="491" r:id="rId31"/>
    <p:sldId id="492" r:id="rId32"/>
    <p:sldId id="493" r:id="rId33"/>
    <p:sldId id="494" r:id="rId34"/>
    <p:sldId id="495" r:id="rId35"/>
    <p:sldId id="496" r:id="rId36"/>
    <p:sldId id="497" r:id="rId37"/>
    <p:sldId id="498" r:id="rId38"/>
    <p:sldId id="499" r:id="rId39"/>
    <p:sldId id="500" r:id="rId40"/>
    <p:sldId id="501" r:id="rId41"/>
    <p:sldId id="502" r:id="rId42"/>
    <p:sldId id="503" r:id="rId43"/>
    <p:sldId id="504" r:id="rId44"/>
    <p:sldId id="505" r:id="rId45"/>
    <p:sldId id="508" r:id="rId46"/>
    <p:sldId id="506" r:id="rId47"/>
    <p:sldId id="509" r:id="rId48"/>
    <p:sldId id="510" r:id="rId49"/>
    <p:sldId id="511" r:id="rId50"/>
    <p:sldId id="512" r:id="rId51"/>
    <p:sldId id="513" r:id="rId52"/>
    <p:sldId id="514" r:id="rId53"/>
    <p:sldId id="507" r:id="rId54"/>
    <p:sldId id="515" r:id="rId55"/>
    <p:sldId id="516" r:id="rId56"/>
    <p:sldId id="517" r:id="rId57"/>
    <p:sldId id="518" r:id="rId58"/>
    <p:sldId id="519" r:id="rId59"/>
    <p:sldId id="520" r:id="rId60"/>
    <p:sldId id="521" r:id="rId61"/>
    <p:sldId id="522" r:id="rId62"/>
    <p:sldId id="523" r:id="rId63"/>
    <p:sldId id="524" r:id="rId64"/>
  </p:sldIdLst>
  <p:sldSz cx="9144000" cy="6858000" type="screen4x3"/>
  <p:notesSz cx="9928225" cy="6797675"/>
  <p:custDataLst>
    <p:tags r:id="rId67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D6FF"/>
    <a:srgbClr val="F5FC9A"/>
    <a:srgbClr val="B21212"/>
    <a:srgbClr val="E7EFFF"/>
    <a:srgbClr val="000000"/>
    <a:srgbClr val="6699FF"/>
    <a:srgbClr val="A7C4FF"/>
    <a:srgbClr val="F539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59" autoAdjust="0"/>
    <p:restoredTop sz="94935" autoAdjust="0"/>
  </p:normalViewPr>
  <p:slideViewPr>
    <p:cSldViewPr>
      <p:cViewPr varScale="1">
        <p:scale>
          <a:sx n="79" d="100"/>
          <a:sy n="79" d="100"/>
        </p:scale>
        <p:origin x="1308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5403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presProps" Target="presProps.xml"/><Relationship Id="rId7" Type="http://schemas.openxmlformats.org/officeDocument/2006/relationships/slide" Target="slides/slide3.xml"/><Relationship Id="rId71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tags" Target="tags/tag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2594" y="0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05C127-53EC-4625-8674-123C41A42ABE}" type="datetimeFigureOut">
              <a:rPr lang="en-GB" smtClean="0"/>
              <a:pPr/>
              <a:t>01/08/2018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456699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2594" y="6456699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7700F7-D8A8-45F0-BED4-A73ECE48174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63322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3699" y="0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D4DA8F5-F804-4FB2-8A6B-A884CF09C514}" type="datetimeFigureOut">
              <a:rPr lang="en-US"/>
              <a:pPr>
                <a:defRPr/>
              </a:pPr>
              <a:t>8/1/2018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824" y="3228896"/>
            <a:ext cx="7942580" cy="3058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6612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3699" y="6456612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6C00DB4-E585-43D3-9A29-E1C42556C76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23264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80FBC8F-7200-45DD-A4E3-40F9EE471788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39664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82250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02382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76743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95875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6011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91659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29843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42433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08867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35737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19047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20751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82033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07021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6348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41863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60209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367298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628753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491340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82923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05859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980875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21330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729331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661039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797164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418214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247887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9968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494617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48617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31240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774010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342804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164747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385664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138176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798739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4297986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74886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597960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93255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49514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5135753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374042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4002738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090568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55730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3319986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845627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400335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9458360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546044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22665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19599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54636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42389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0505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7" Type="http://schemas.openxmlformats.org/officeDocument/2006/relationships/image" Target="../media/image2.jpeg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5.xml"/><Relationship Id="rId5" Type="http://schemas.openxmlformats.org/officeDocument/2006/relationships/slide" Target="../slides/slide29.xml"/><Relationship Id="rId4" Type="http://schemas.openxmlformats.org/officeDocument/2006/relationships/slide" Target="../slides/slide2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rookeWest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214290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cs typeface="Calibri" pitchFamily="34" charset="0"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871566" y="5515444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 b="1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O1 1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5495" y="44624"/>
            <a:ext cx="7688661" cy="646260"/>
          </a:xfrm>
        </p:spPr>
        <p:txBody>
          <a:bodyPr rtlCol="0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4" name="Round Same Side Corner Rectangle 3">
            <a:hlinkClick r:id="rId2" action="ppaction://hlinksldjump"/>
          </p:cNvPr>
          <p:cNvSpPr/>
          <p:nvPr/>
        </p:nvSpPr>
        <p:spPr>
          <a:xfrm>
            <a:off x="155045" y="692696"/>
            <a:ext cx="1292722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8.1 – Conductors &amp;</a:t>
            </a:r>
            <a:r>
              <a:rPr lang="en-GB" sz="10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Insulators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 Same Side Corner Rectangle 6">
            <a:hlinkClick r:id="rId3" action="ppaction://hlinksldjump"/>
          </p:cNvPr>
          <p:cNvSpPr/>
          <p:nvPr/>
        </p:nvSpPr>
        <p:spPr>
          <a:xfrm>
            <a:off x="1497761" y="692696"/>
            <a:ext cx="1141489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8.2 – Principles of Electrolysis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 Same Side Corner Rectangle 10">
            <a:hlinkClick r:id="rId4" action="ppaction://hlinksldjump"/>
          </p:cNvPr>
          <p:cNvSpPr/>
          <p:nvPr/>
        </p:nvSpPr>
        <p:spPr>
          <a:xfrm>
            <a:off x="2689244" y="692696"/>
            <a:ext cx="1494736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8.3 – Reactions at the Electrodes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ound Same Side Corner Rectangle 8">
            <a:hlinkClick r:id="rId5" action="ppaction://hlinksldjump"/>
          </p:cNvPr>
          <p:cNvSpPr/>
          <p:nvPr userDrawn="1"/>
        </p:nvSpPr>
        <p:spPr>
          <a:xfrm>
            <a:off x="4233974" y="692696"/>
            <a:ext cx="1368152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8.4 – Electrolysis of Brine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ound Same Side Corner Rectangle 11">
            <a:hlinkClick r:id="rId6" action="ppaction://hlinksldjump"/>
          </p:cNvPr>
          <p:cNvSpPr/>
          <p:nvPr userDrawn="1"/>
        </p:nvSpPr>
        <p:spPr>
          <a:xfrm>
            <a:off x="5652120" y="691790"/>
            <a:ext cx="1368152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8.5 – 2 more uses for Electrolysis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Content Placeholder 1"/>
          <p:cNvSpPr txBox="1">
            <a:spLocks/>
          </p:cNvSpPr>
          <p:nvPr/>
        </p:nvSpPr>
        <p:spPr>
          <a:xfrm>
            <a:off x="105097" y="1049886"/>
            <a:ext cx="8859391" cy="569148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>
            <a:noAutofit/>
          </a:bodyPr>
          <a:lstStyle/>
          <a:p>
            <a:pPr marL="109728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en-GB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L="109728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/>
            </a:r>
            <a:b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</a:b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/>
            </a:r>
            <a:b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</a:b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44625"/>
            <a:ext cx="1008112" cy="968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-13648" y="5937012"/>
            <a:ext cx="3203848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1" y="5924550"/>
            <a:ext cx="2339752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949279"/>
            <a:ext cx="1913746" cy="922841"/>
          </a:xfrm>
          <a:prstGeom prst="rtTriangle">
            <a:avLst/>
          </a:prstGeom>
          <a:blipFill>
            <a:blip r:embed="rId4" cstate="print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5" name="Straight Connector 14"/>
          <p:cNvCxnSpPr>
            <a:stCxn id="14" idx="0"/>
            <a:endCxn id="14" idx="4"/>
          </p:cNvCxnSpPr>
          <p:nvPr/>
        </p:nvCxnSpPr>
        <p:spPr>
          <a:xfrm rot="16200000" flipH="1">
            <a:off x="489410" y="5453826"/>
            <a:ext cx="922841" cy="1913746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857256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000108"/>
            <a:ext cx="8229600" cy="4929222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11" r:id="rId2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4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Calibri" pitchFamily="34" charset="0"/>
          <a:ea typeface="+mj-ea"/>
          <a:cs typeface="Calibri" pitchFamily="34" charset="0"/>
        </a:defRPr>
      </a:lvl1pPr>
      <a:extLst/>
    </p:titleStyle>
    <p:bodyStyle>
      <a:lvl1pPr marL="365760" indent="-256032" algn="l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621792" indent="-228600" algn="l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2pPr>
      <a:lvl3pPr marL="859536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3pPr>
      <a:lvl4pPr marL="1143000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4pPr>
      <a:lvl5pPr marL="1371600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50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0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0.xml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Unit%2008/8.1%20&#8211;%20Conductors%20and%20Insulators.docx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Unit%2008/8.2%20-%20Electrolysis%20of%20molten%20lead%20bromide.mp4" TargetMode="Externa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slide" Target="slide53.xml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microsoft.com/office/2007/relationships/media" Target="../media/media3.mp4"/><Relationship Id="rId7" Type="http://schemas.openxmlformats.org/officeDocument/2006/relationships/slide" Target="slide5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notesSlide" Target="../notesSlides/notesSlide20.xml"/><Relationship Id="rId11" Type="http://schemas.openxmlformats.org/officeDocument/2006/relationships/hyperlink" Target="Unit%2008/8.2%20-%20Electrolysis%2002.mp4" TargetMode="External"/><Relationship Id="rId5" Type="http://schemas.openxmlformats.org/officeDocument/2006/relationships/slideLayout" Target="../slideLayouts/slideLayout2.xml"/><Relationship Id="rId10" Type="http://schemas.openxmlformats.org/officeDocument/2006/relationships/hyperlink" Target="Unit%2008/8.2%20-%20Electrolysis%2001.mp4" TargetMode="External"/><Relationship Id="rId4" Type="http://schemas.openxmlformats.org/officeDocument/2006/relationships/video" Target="../media/media3.mp4"/><Relationship Id="rId9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Unit%2008/8.2%20&#8211;%20The%20Principles%20of%20Electrolysis.docx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6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6.xml"/><Relationship Id="rId5" Type="http://schemas.openxmlformats.org/officeDocument/2006/relationships/image" Target="../media/image26.emf"/><Relationship Id="rId4" Type="http://schemas.openxmlformats.org/officeDocument/2006/relationships/image" Target="../media/image25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6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56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Unit%2008/8.3%20&#8211;%20The%20Reactions%20at%20The%20Electrodes.docx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slide" Target="slide58.xml"/><Relationship Id="rId5" Type="http://schemas.openxmlformats.org/officeDocument/2006/relationships/image" Target="../media/image30.emf"/><Relationship Id="rId4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slide" Target="slide58.xml"/><Relationship Id="rId4" Type="http://schemas.openxmlformats.org/officeDocument/2006/relationships/image" Target="../media/image33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58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58.xml"/><Relationship Id="rId4" Type="http://schemas.openxmlformats.org/officeDocument/2006/relationships/image" Target="../media/image35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Unit%2008/8.4%20&#8211;%20The%20Electrolysis%20of%20Brine.docx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5" Type="http://schemas.openxmlformats.org/officeDocument/2006/relationships/slide" Target="slide59.xml"/><Relationship Id="rId4" Type="http://schemas.openxmlformats.org/officeDocument/2006/relationships/image" Target="../media/image40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Unit%2008/8.5%20&#8211;%20Two%20more%20uses%20for%20Electrolysis.docx" TargetMode="Externa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504" y="5970292"/>
            <a:ext cx="8928992" cy="771076"/>
          </a:xfrm>
        </p:spPr>
        <p:txBody>
          <a:bodyPr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9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08 - Electricity </a:t>
            </a:r>
            <a:r>
              <a:rPr lang="en-US" sz="39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and Chemical </a:t>
            </a:r>
            <a:r>
              <a:rPr lang="en-US" sz="39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Change</a:t>
            </a:r>
            <a:endParaRPr lang="en-GB" sz="39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1520" y="260648"/>
            <a:ext cx="8640960" cy="170843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1547664" y="332656"/>
            <a:ext cx="70567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Cambridge Chemistry - iGCSE</a:t>
            </a:r>
            <a:endParaRPr lang="en-GB" sz="3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/>
            <a:r>
              <a:rPr lang="en-GB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2017-19</a:t>
            </a:r>
            <a:endParaRPr lang="en-GB" sz="36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/>
            <a:r>
              <a:rPr lang="en-GB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Year 09-10</a:t>
            </a:r>
            <a:endParaRPr lang="en-GB" sz="3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026" name="Picture 2" descr="Related image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60032" y="2114171"/>
            <a:ext cx="4032448" cy="3036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31" y="304311"/>
            <a:ext cx="1678981" cy="161252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3 - Assessment </a:t>
            </a:r>
            <a:r>
              <a:rPr lang="en-GB" sz="4000" dirty="0" smtClean="0"/>
              <a:t>Objectives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/>
              <a:t>Relationship between assessment objectives and components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The approximate weightings allocated to each of the assessment objectives are </a:t>
            </a:r>
            <a:r>
              <a:rPr lang="en-US" dirty="0" err="1"/>
              <a:t>summarised</a:t>
            </a:r>
            <a:r>
              <a:rPr lang="en-US" dirty="0"/>
              <a:t> in the </a:t>
            </a:r>
            <a:r>
              <a:rPr lang="en-US" dirty="0" smtClean="0"/>
              <a:t>table below</a:t>
            </a:r>
            <a:r>
              <a:rPr lang="en-US" dirty="0"/>
              <a:t>.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141110"/>
              </p:ext>
            </p:extLst>
          </p:nvPr>
        </p:nvGraphicFramePr>
        <p:xfrm>
          <a:off x="323526" y="2064924"/>
          <a:ext cx="8424935" cy="43884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2330"/>
                <a:gridCol w="1224136"/>
                <a:gridCol w="1368152"/>
                <a:gridCol w="1008112"/>
                <a:gridCol w="1872205"/>
              </a:tblGrid>
              <a:tr h="1072723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Assessment objective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and 2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 and 4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 and 6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Weighting of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 in overall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qualification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47655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AO1: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Knowledge with understanding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072723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AO2: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Handling information and problem solving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47655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AO3: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Experimental skills and investigations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47655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Weighting of paper in overall qualification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026581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8.1 – </a:t>
            </a:r>
            <a:r>
              <a:rPr lang="en-GB" dirty="0"/>
              <a:t>Conductors and </a:t>
            </a:r>
            <a:r>
              <a:rPr lang="en-GB" dirty="0" smtClean="0"/>
              <a:t>Insulators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0526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>
              <a:buClr>
                <a:srgbClr val="0070C0"/>
              </a:buClr>
            </a:pPr>
            <a:r>
              <a:rPr lang="en-US" b="1" dirty="0">
                <a:solidFill>
                  <a:srgbClr val="C00000"/>
                </a:solidFill>
              </a:rPr>
              <a:t>Batteries and electric current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/>
          </a:p>
          <a:p>
            <a:pPr>
              <a:buClr>
                <a:srgbClr val="0070C0"/>
              </a:buClr>
            </a:pPr>
            <a:endParaRPr lang="en-US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The photograph above shows a battery, a bulb and a rod of graphite </a:t>
            </a:r>
            <a:r>
              <a:rPr lang="en-US" dirty="0" smtClean="0"/>
              <a:t>joined or </a:t>
            </a:r>
            <a:r>
              <a:rPr lang="en-US" dirty="0"/>
              <a:t>connected to each other by copper wires. (Graphite is a form </a:t>
            </a:r>
            <a:r>
              <a:rPr lang="en-US" dirty="0" smtClean="0"/>
              <a:t>of carbon</a:t>
            </a:r>
            <a:r>
              <a:rPr lang="en-US" dirty="0"/>
              <a:t>.) This arrangement is called an </a:t>
            </a:r>
            <a:r>
              <a:rPr lang="en-US" b="1" dirty="0">
                <a:solidFill>
                  <a:srgbClr val="FF0000"/>
                </a:solidFill>
              </a:rPr>
              <a:t>electric </a:t>
            </a:r>
            <a:r>
              <a:rPr lang="en-US" b="1" dirty="0" smtClean="0">
                <a:solidFill>
                  <a:srgbClr val="FF0000"/>
                </a:solidFill>
              </a:rPr>
              <a:t>circuit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en-US" dirty="0" smtClean="0"/>
              <a:t>The </a:t>
            </a:r>
            <a:r>
              <a:rPr lang="en-US" dirty="0"/>
              <a:t>bulb is lit: this shows that electricity must be flowing in the circuit.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b="1" dirty="0"/>
              <a:t>Electricity is a stream of electrons.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The diagram shows how the electrons move through the </a:t>
            </a:r>
            <a:r>
              <a:rPr lang="en-US" dirty="0" smtClean="0"/>
              <a:t>circuit. The </a:t>
            </a:r>
            <a:r>
              <a:rPr lang="en-US" dirty="0"/>
              <a:t>battery acts like an electron pump. Electrons leave it through </a:t>
            </a:r>
            <a:r>
              <a:rPr lang="en-US" dirty="0" smtClean="0"/>
              <a:t>the </a:t>
            </a:r>
            <a:r>
              <a:rPr lang="en-US" b="1" dirty="0" smtClean="0">
                <a:solidFill>
                  <a:srgbClr val="FF0000"/>
                </a:solidFill>
              </a:rPr>
              <a:t>negative </a:t>
            </a:r>
            <a:r>
              <a:rPr lang="en-US" b="1" dirty="0">
                <a:solidFill>
                  <a:srgbClr val="FF0000"/>
                </a:solidFill>
              </a:rPr>
              <a:t>terminal</a:t>
            </a:r>
            <a:r>
              <a:rPr lang="en-US" dirty="0"/>
              <a:t>. They travel through the wire, bulb, and rod, </a:t>
            </a:r>
            <a:r>
              <a:rPr lang="en-US" dirty="0" smtClean="0"/>
              <a:t>and enter </a:t>
            </a:r>
            <a:r>
              <a:rPr lang="en-US" dirty="0"/>
              <a:t>the battery again through the </a:t>
            </a:r>
            <a:r>
              <a:rPr lang="en-US" b="1" dirty="0">
                <a:solidFill>
                  <a:srgbClr val="FF0000"/>
                </a:solidFill>
              </a:rPr>
              <a:t>positive terminal</a:t>
            </a:r>
            <a:r>
              <a:rPr lang="en-US" dirty="0"/>
              <a:t>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When the electrons stream through the fine wire in the bulb, they cause </a:t>
            </a:r>
            <a:r>
              <a:rPr lang="en-US" dirty="0" smtClean="0"/>
              <a:t>it to </a:t>
            </a:r>
            <a:r>
              <a:rPr lang="en-US" dirty="0"/>
              <a:t>heat up. It gets white-hot and gives out light.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102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169" y="1564748"/>
            <a:ext cx="4091799" cy="208027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19984" y="1497426"/>
            <a:ext cx="3964794" cy="2147598"/>
          </a:xfrm>
          <a:prstGeom prst="rect">
            <a:avLst/>
          </a:prstGeom>
        </p:spPr>
      </p:pic>
      <p:sp>
        <p:nvSpPr>
          <p:cNvPr id="6" name="TextBox 5">
            <a:hlinkClick r:id="rId5" action="ppaction://hlinksldjump"/>
          </p:cNvPr>
          <p:cNvSpPr txBox="1"/>
          <p:nvPr/>
        </p:nvSpPr>
        <p:spPr>
          <a:xfrm>
            <a:off x="8220814" y="108583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92588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8.1 – </a:t>
            </a:r>
            <a:r>
              <a:rPr lang="en-GB" dirty="0"/>
              <a:t>Conductors and </a:t>
            </a:r>
            <a:r>
              <a:rPr lang="en-GB" dirty="0" smtClean="0"/>
              <a:t>Insulators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5040561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700" b="1" dirty="0" smtClean="0">
                <a:solidFill>
                  <a:srgbClr val="C00000"/>
                </a:solidFill>
              </a:rPr>
              <a:t>Conductors </a:t>
            </a:r>
            <a:r>
              <a:rPr lang="en-US" sz="2700" b="1" dirty="0">
                <a:solidFill>
                  <a:srgbClr val="C00000"/>
                </a:solidFill>
              </a:rPr>
              <a:t>and insulators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700" dirty="0"/>
              <a:t>In the circuit above, the graphite and copper wire allow electricity to </a:t>
            </a:r>
            <a:r>
              <a:rPr lang="en-US" sz="2700" dirty="0" smtClean="0"/>
              <a:t>pass through</a:t>
            </a:r>
            <a:r>
              <a:rPr lang="en-US" sz="2700" dirty="0"/>
              <a:t>. So they are called conductors.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700" dirty="0"/>
              <a:t>But if you connect a piece of plastic or ceramic into the circuit, the </a:t>
            </a:r>
            <a:r>
              <a:rPr lang="en-US" sz="2700" dirty="0" smtClean="0"/>
              <a:t>bulb will </a:t>
            </a:r>
            <a:r>
              <a:rPr lang="en-US" sz="2700" dirty="0"/>
              <a:t>not light. Plastic and ceramic do not let electricity pass through them.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700" dirty="0"/>
              <a:t>They are </a:t>
            </a:r>
            <a:r>
              <a:rPr lang="en-US" sz="2700" b="1" dirty="0">
                <a:solidFill>
                  <a:srgbClr val="FF0000"/>
                </a:solidFill>
              </a:rPr>
              <a:t>non-conductors</a:t>
            </a:r>
            <a:r>
              <a:rPr lang="en-US" sz="2700" dirty="0">
                <a:solidFill>
                  <a:srgbClr val="FF0000"/>
                </a:solidFill>
              </a:rPr>
              <a:t> </a:t>
            </a:r>
            <a:r>
              <a:rPr lang="en-US" sz="2700" dirty="0"/>
              <a:t>or </a:t>
            </a:r>
            <a:r>
              <a:rPr lang="en-US" sz="2700" b="1" dirty="0">
                <a:solidFill>
                  <a:srgbClr val="FF0000"/>
                </a:solidFill>
              </a:rPr>
              <a:t>insulators</a:t>
            </a:r>
            <a:r>
              <a:rPr lang="en-US" sz="2700" dirty="0" smtClean="0"/>
              <a:t>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102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3216" y="1124744"/>
            <a:ext cx="3482301" cy="286176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373215" y="4021781"/>
            <a:ext cx="348230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9738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sz="2000" dirty="0"/>
              <a:t>Copper carries the current into </a:t>
            </a:r>
            <a:r>
              <a:rPr lang="en-US" sz="2000" dirty="0" smtClean="0"/>
              <a:t>the styling </a:t>
            </a:r>
            <a:r>
              <a:rPr lang="en-US" sz="2000" dirty="0"/>
              <a:t>iron. Then it flows through </a:t>
            </a:r>
            <a:r>
              <a:rPr lang="en-US" sz="2000" dirty="0" smtClean="0"/>
              <a:t>wire made </a:t>
            </a:r>
            <a:r>
              <a:rPr lang="en-US" sz="2000" dirty="0"/>
              <a:t>of </a:t>
            </a:r>
            <a:r>
              <a:rPr lang="en-US" sz="2000" dirty="0" err="1"/>
              <a:t>nichrome</a:t>
            </a:r>
            <a:r>
              <a:rPr lang="en-US" sz="2000" dirty="0"/>
              <a:t> (a </a:t>
            </a:r>
            <a:r>
              <a:rPr lang="en-US" sz="2000" dirty="0" smtClean="0"/>
              <a:t>nickel-chromium alloy</a:t>
            </a:r>
            <a:r>
              <a:rPr lang="en-US" sz="2000" dirty="0"/>
              <a:t>) which heats up. Meanwhile, </a:t>
            </a:r>
            <a:r>
              <a:rPr lang="en-US" sz="2000" dirty="0" smtClean="0"/>
              <a:t>the plastic </a:t>
            </a:r>
            <a:r>
              <a:rPr lang="en-US" sz="2000" dirty="0"/>
              <a:t>protects you.</a:t>
            </a:r>
            <a:endParaRPr lang="en-GB" sz="2000" dirty="0"/>
          </a:p>
        </p:txBody>
      </p:sp>
      <p:sp>
        <p:nvSpPr>
          <p:cNvPr id="13" name="TextBox 12">
            <a:hlinkClick r:id="rId4" action="ppaction://hlinksldjump"/>
          </p:cNvPr>
          <p:cNvSpPr txBox="1"/>
          <p:nvPr/>
        </p:nvSpPr>
        <p:spPr>
          <a:xfrm>
            <a:off x="8220814" y="587727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66439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8.1 – </a:t>
            </a:r>
            <a:r>
              <a:rPr lang="en-GB" dirty="0"/>
              <a:t>Conductors and </a:t>
            </a:r>
            <a:r>
              <a:rPr lang="en-GB" dirty="0" smtClean="0"/>
              <a:t>Insulators</a:t>
            </a:r>
            <a:endParaRPr lang="en-GB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102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51519" y="3501008"/>
            <a:ext cx="284599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2000" dirty="0"/>
              <a:t>The cables that carry </a:t>
            </a:r>
            <a:r>
              <a:rPr lang="en-US" sz="2000" dirty="0" smtClean="0"/>
              <a:t>electricity around </a:t>
            </a:r>
            <a:r>
              <a:rPr lang="en-US" sz="2000" dirty="0"/>
              <a:t>the country are made </a:t>
            </a:r>
            <a:r>
              <a:rPr lang="en-US" sz="2000" dirty="0" smtClean="0"/>
              <a:t>of </a:t>
            </a:r>
            <a:r>
              <a:rPr lang="en-US" sz="2000" dirty="0" err="1" smtClean="0"/>
              <a:t>aluminium</a:t>
            </a:r>
            <a:r>
              <a:rPr lang="en-US" sz="2000" dirty="0" smtClean="0"/>
              <a:t> </a:t>
            </a:r>
            <a:r>
              <a:rPr lang="en-US" sz="2000" dirty="0"/>
              <a:t>and steel. Both </a:t>
            </a:r>
            <a:r>
              <a:rPr lang="en-US" sz="2000" dirty="0" smtClean="0"/>
              <a:t>are conductors</a:t>
            </a:r>
            <a:r>
              <a:rPr lang="en-US" sz="2000" dirty="0"/>
              <a:t>. (</a:t>
            </a:r>
            <a:r>
              <a:rPr lang="en-US" sz="2000" dirty="0" err="1"/>
              <a:t>Aluminium</a:t>
            </a:r>
            <a:r>
              <a:rPr lang="en-US" sz="2000" dirty="0"/>
              <a:t> is </a:t>
            </a:r>
            <a:r>
              <a:rPr lang="en-US" sz="2000" dirty="0" smtClean="0"/>
              <a:t>a better </a:t>
            </a:r>
            <a:r>
              <a:rPr lang="en-US" sz="2000" dirty="0"/>
              <a:t>conductor than steel.)</a:t>
            </a:r>
            <a:endParaRPr lang="en-GB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12160" y="1628800"/>
            <a:ext cx="2847584" cy="187220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0724" y="1628800"/>
            <a:ext cx="2581488" cy="187220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519" y="1916832"/>
            <a:ext cx="2845991" cy="136815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79512" y="1124744"/>
            <a:ext cx="62520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Some uses for conductors and insulators</a:t>
            </a:r>
            <a:endParaRPr lang="en-GB" sz="2400" b="1" dirty="0">
              <a:solidFill>
                <a:srgbClr val="C0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230724" y="3501007"/>
            <a:ext cx="258148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2000" dirty="0"/>
              <a:t>At pylons, ceramic discs </a:t>
            </a:r>
            <a:r>
              <a:rPr lang="en-US" sz="2000" dirty="0" smtClean="0"/>
              <a:t>support the </a:t>
            </a:r>
            <a:r>
              <a:rPr lang="en-US" sz="2000" dirty="0"/>
              <a:t>bare cables. Since it is </a:t>
            </a:r>
            <a:r>
              <a:rPr lang="en-US" sz="2000" dirty="0" smtClean="0"/>
              <a:t>an insulator</a:t>
            </a:r>
            <a:r>
              <a:rPr lang="en-US" sz="2000" dirty="0"/>
              <a:t>, the ceramic </a:t>
            </a:r>
            <a:r>
              <a:rPr lang="en-US" sz="2000" dirty="0" smtClean="0"/>
              <a:t>prevents the </a:t>
            </a:r>
            <a:r>
              <a:rPr lang="en-US" sz="2000" dirty="0"/>
              <a:t>current from running </a:t>
            </a:r>
            <a:r>
              <a:rPr lang="en-US" sz="2000" dirty="0" smtClean="0"/>
              <a:t>down the </a:t>
            </a:r>
            <a:r>
              <a:rPr lang="en-US" sz="2000" dirty="0"/>
              <a:t>pylon. (Dangerous!)</a:t>
            </a:r>
            <a:endParaRPr lang="en-GB" sz="2000" dirty="0"/>
          </a:p>
        </p:txBody>
      </p:sp>
      <p:sp>
        <p:nvSpPr>
          <p:cNvPr id="13" name="Rectangle 12"/>
          <p:cNvSpPr/>
          <p:nvPr/>
        </p:nvSpPr>
        <p:spPr>
          <a:xfrm>
            <a:off x="6013753" y="3501007"/>
            <a:ext cx="284599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2000" dirty="0"/>
              <a:t>Copper is used for wiring, </a:t>
            </a:r>
            <a:r>
              <a:rPr lang="en-US" sz="2000" dirty="0" smtClean="0"/>
              <a:t>at home</a:t>
            </a:r>
            <a:r>
              <a:rPr lang="en-US" sz="2000" dirty="0"/>
              <a:t>. It is a very good conductor.</a:t>
            </a:r>
          </a:p>
          <a:p>
            <a:pPr>
              <a:buClr>
                <a:srgbClr val="C00000"/>
              </a:buClr>
            </a:pPr>
            <a:r>
              <a:rPr lang="en-US" sz="2000" dirty="0"/>
              <a:t>But the wires </a:t>
            </a:r>
            <a:r>
              <a:rPr lang="en-US" sz="2000" dirty="0" smtClean="0"/>
              <a:t>are sheathed in plastic</a:t>
            </a:r>
            <a:r>
              <a:rPr lang="en-US" sz="2000" dirty="0"/>
              <a:t>, and plug cases are </a:t>
            </a:r>
            <a:r>
              <a:rPr lang="en-US" sz="2000" dirty="0" smtClean="0"/>
              <a:t>made of </a:t>
            </a:r>
            <a:r>
              <a:rPr lang="en-US" sz="2000" dirty="0"/>
              <a:t>plastic (an insulator), for safety.</a:t>
            </a:r>
          </a:p>
        </p:txBody>
      </p:sp>
      <p:sp>
        <p:nvSpPr>
          <p:cNvPr id="14" name="TextBox 13">
            <a:hlinkClick r:id="rId6" action="ppaction://hlinksldjump"/>
          </p:cNvPr>
          <p:cNvSpPr txBox="1"/>
          <p:nvPr/>
        </p:nvSpPr>
        <p:spPr>
          <a:xfrm>
            <a:off x="8220814" y="2670011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33294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8.1 – </a:t>
            </a:r>
            <a:r>
              <a:rPr lang="en-GB" dirty="0"/>
              <a:t>Conductors and </a:t>
            </a:r>
            <a:r>
              <a:rPr lang="en-GB" dirty="0" smtClean="0"/>
              <a:t>Insulators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0" y="1124744"/>
            <a:ext cx="864096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 smtClean="0">
                <a:solidFill>
                  <a:srgbClr val="C00000"/>
                </a:solidFill>
              </a:rPr>
              <a:t>Testing </a:t>
            </a:r>
            <a:r>
              <a:rPr lang="en-US" b="1" dirty="0">
                <a:solidFill>
                  <a:srgbClr val="C00000"/>
                </a:solidFill>
              </a:rPr>
              <a:t>substances to see if they conduct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You can test any substance to see if it conducts, by connecting it into </a:t>
            </a:r>
            <a:r>
              <a:rPr lang="en-US" dirty="0" smtClean="0"/>
              <a:t>a circuit </a:t>
            </a:r>
            <a:r>
              <a:rPr lang="en-US" dirty="0"/>
              <a:t>like the one on page 102. For example</a:t>
            </a:r>
            <a:r>
              <a:rPr lang="en-US" dirty="0" smtClean="0"/>
              <a:t>:</a:t>
            </a:r>
            <a:endParaRPr lang="en-US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103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5403" y="4114816"/>
            <a:ext cx="29221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2000" b="1" dirty="0"/>
              <a:t>Tin</a:t>
            </a:r>
            <a:r>
              <a:rPr lang="en-US" sz="2000" dirty="0"/>
              <a:t>. A strip of tin is </a:t>
            </a:r>
            <a:r>
              <a:rPr lang="en-US" sz="2000" dirty="0" smtClean="0"/>
              <a:t>connected into </a:t>
            </a:r>
            <a:r>
              <a:rPr lang="en-US" sz="2000" dirty="0"/>
              <a:t>the circuit, in place of </a:t>
            </a:r>
            <a:r>
              <a:rPr lang="en-US" sz="2000" dirty="0" smtClean="0"/>
              <a:t>the graphite </a:t>
            </a:r>
            <a:r>
              <a:rPr lang="en-US" sz="2000" dirty="0"/>
              <a:t>rod. The bulb lights, </a:t>
            </a:r>
            <a:r>
              <a:rPr lang="en-US" sz="2000" dirty="0" smtClean="0"/>
              <a:t>so tin </a:t>
            </a:r>
            <a:r>
              <a:rPr lang="en-US" sz="2000" dirty="0"/>
              <a:t>must be a conductor.</a:t>
            </a:r>
            <a:endParaRPr lang="en-GB" sz="2000" dirty="0"/>
          </a:p>
        </p:txBody>
      </p:sp>
      <p:sp>
        <p:nvSpPr>
          <p:cNvPr id="10" name="Rectangle 9"/>
          <p:cNvSpPr/>
          <p:nvPr/>
        </p:nvSpPr>
        <p:spPr>
          <a:xfrm>
            <a:off x="3230724" y="4114815"/>
            <a:ext cx="258148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2000" b="1" dirty="0"/>
              <a:t>Ethanol</a:t>
            </a:r>
            <a:r>
              <a:rPr lang="en-US" sz="2000" dirty="0"/>
              <a:t>. The liquid is </a:t>
            </a:r>
            <a:r>
              <a:rPr lang="en-US" sz="2000" dirty="0" smtClean="0"/>
              <a:t>connected into </a:t>
            </a:r>
            <a:r>
              <a:rPr lang="en-US" sz="2000" dirty="0"/>
              <a:t>the circuit by placing </a:t>
            </a:r>
            <a:r>
              <a:rPr lang="en-US" sz="2000" dirty="0" smtClean="0"/>
              <a:t>graphite rods </a:t>
            </a:r>
            <a:r>
              <a:rPr lang="en-US" sz="2000" dirty="0"/>
              <a:t>in it. The bulb does not </a:t>
            </a:r>
            <a:r>
              <a:rPr lang="en-US" sz="2000" dirty="0" smtClean="0"/>
              <a:t>light, so </a:t>
            </a:r>
            <a:r>
              <a:rPr lang="en-US" sz="2000" dirty="0"/>
              <a:t>ethanol is a non-conductor.</a:t>
            </a:r>
            <a:endParaRPr lang="en-GB" sz="2000" dirty="0"/>
          </a:p>
        </p:txBody>
      </p:sp>
      <p:sp>
        <p:nvSpPr>
          <p:cNvPr id="11" name="Rectangle 10"/>
          <p:cNvSpPr/>
          <p:nvPr/>
        </p:nvSpPr>
        <p:spPr>
          <a:xfrm>
            <a:off x="6013753" y="4114815"/>
            <a:ext cx="284599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2000" dirty="0"/>
              <a:t>Lead bromide. It does </a:t>
            </a:r>
            <a:r>
              <a:rPr lang="en-US" sz="2000" dirty="0" smtClean="0"/>
              <a:t>not conduct </a:t>
            </a:r>
            <a:r>
              <a:rPr lang="en-US" sz="2000" dirty="0"/>
              <a:t>when solid. But if </a:t>
            </a:r>
            <a:r>
              <a:rPr lang="en-US" sz="2000" dirty="0" smtClean="0"/>
              <a:t>you melt </a:t>
            </a:r>
            <a:r>
              <a:rPr lang="en-US" sz="2000" dirty="0"/>
              <a:t>it, it conducts, and gives </a:t>
            </a:r>
            <a:r>
              <a:rPr lang="en-US" sz="2000" dirty="0" smtClean="0"/>
              <a:t>off a </a:t>
            </a:r>
            <a:r>
              <a:rPr lang="en-US" sz="2000" dirty="0"/>
              <a:t>choking </a:t>
            </a:r>
            <a:r>
              <a:rPr lang="en-US" sz="2000" dirty="0" smtClean="0"/>
              <a:t>brown </a:t>
            </a:r>
            <a:r>
              <a:rPr lang="en-US" sz="2000" dirty="0" err="1" smtClean="0"/>
              <a:t>vapour</a:t>
            </a:r>
            <a:r>
              <a:rPr lang="en-US" sz="2000" dirty="0"/>
              <a:t>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1" y="2073310"/>
            <a:ext cx="2849672" cy="20574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209" r="5232"/>
          <a:stretch/>
        </p:blipFill>
        <p:spPr>
          <a:xfrm>
            <a:off x="3287822" y="2073310"/>
            <a:ext cx="2520280" cy="205749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61600" y="2073310"/>
            <a:ext cx="2827522" cy="2041505"/>
          </a:xfrm>
          <a:prstGeom prst="rect">
            <a:avLst/>
          </a:prstGeom>
        </p:spPr>
      </p:pic>
      <p:sp>
        <p:nvSpPr>
          <p:cNvPr id="14" name="TextBox 13">
            <a:hlinkClick r:id="rId6" action="ppaction://hlinksldjump"/>
          </p:cNvPr>
          <p:cNvSpPr txBox="1"/>
          <p:nvPr/>
        </p:nvSpPr>
        <p:spPr>
          <a:xfrm>
            <a:off x="8220814" y="576635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93583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8.1 – </a:t>
            </a:r>
            <a:r>
              <a:rPr lang="en-GB" dirty="0"/>
              <a:t>Conductors and </a:t>
            </a:r>
            <a:r>
              <a:rPr lang="en-GB" dirty="0" smtClean="0"/>
              <a:t>Insulators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0" y="1124744"/>
            <a:ext cx="8701469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 smtClean="0"/>
              <a:t>The </a:t>
            </a:r>
            <a:r>
              <a:rPr lang="en-US" sz="1900" b="1" dirty="0"/>
              <a:t>results </a:t>
            </a:r>
            <a:r>
              <a:rPr lang="en-US" sz="1900" dirty="0"/>
              <a:t>These are the results from a range of tests:</a:t>
            </a:r>
          </a:p>
          <a:p>
            <a:pPr marL="355600" indent="-355600">
              <a:buClr>
                <a:srgbClr val="0070C0"/>
              </a:buClr>
              <a:buFont typeface="+mj-lt"/>
              <a:buAutoNum type="arabicPeriod"/>
            </a:pPr>
            <a:r>
              <a:rPr lang="en-US" sz="1900" b="1" dirty="0" smtClean="0"/>
              <a:t>The </a:t>
            </a:r>
            <a:r>
              <a:rPr lang="en-US" sz="1900" b="1" dirty="0"/>
              <a:t>only solids that conduct are the metals and </a:t>
            </a:r>
            <a:r>
              <a:rPr lang="en-US" sz="1900" b="1" dirty="0" smtClean="0"/>
              <a:t>graphite.</a:t>
            </a:r>
            <a:br>
              <a:rPr lang="en-US" sz="1900" b="1" dirty="0" smtClean="0"/>
            </a:br>
            <a:r>
              <a:rPr lang="en-US" sz="1900" dirty="0" smtClean="0"/>
              <a:t>These </a:t>
            </a:r>
            <a:r>
              <a:rPr lang="en-US" sz="1900" dirty="0"/>
              <a:t>conduct because of their free electrons (pages 61 and 62</a:t>
            </a:r>
            <a:r>
              <a:rPr lang="en-US" sz="1900" dirty="0" smtClean="0"/>
              <a:t>). The </a:t>
            </a:r>
            <a:r>
              <a:rPr lang="en-US" sz="1900" dirty="0"/>
              <a:t>electrons get pumped out of one end of the solid by the </a:t>
            </a:r>
            <a:r>
              <a:rPr lang="en-US" sz="1900" dirty="0" smtClean="0"/>
              <a:t>battery, while </a:t>
            </a:r>
            <a:r>
              <a:rPr lang="en-US" sz="1900" dirty="0"/>
              <a:t>more electrons flow in the other </a:t>
            </a:r>
            <a:r>
              <a:rPr lang="en-US" sz="1900" dirty="0" smtClean="0"/>
              <a:t>end.</a:t>
            </a:r>
            <a:br>
              <a:rPr lang="en-US" sz="1900" dirty="0" smtClean="0"/>
            </a:br>
            <a:r>
              <a:rPr lang="en-US" sz="1900" dirty="0" smtClean="0"/>
              <a:t>For </a:t>
            </a:r>
            <a:r>
              <a:rPr lang="en-US" sz="1900" dirty="0"/>
              <a:t>the same reason, molten metals conduct. (It is hard to test </a:t>
            </a:r>
            <a:r>
              <a:rPr lang="en-US" sz="1900" dirty="0" smtClean="0"/>
              <a:t>molten graphite</a:t>
            </a:r>
            <a:r>
              <a:rPr lang="en-US" sz="1900" dirty="0"/>
              <a:t>, because at room pressure graphite goes from solid to gas.)</a:t>
            </a:r>
          </a:p>
          <a:p>
            <a:pPr marL="355600" indent="-355600">
              <a:buClr>
                <a:srgbClr val="0070C0"/>
              </a:buClr>
              <a:buFont typeface="+mj-lt"/>
              <a:buAutoNum type="arabicPeriod"/>
            </a:pPr>
            <a:r>
              <a:rPr lang="en-US" sz="1900" b="1" dirty="0" smtClean="0"/>
              <a:t>Molecular </a:t>
            </a:r>
            <a:r>
              <a:rPr lang="en-US" sz="1900" b="1" dirty="0"/>
              <a:t>substances are </a:t>
            </a:r>
            <a:r>
              <a:rPr lang="en-US" sz="1900" b="1" dirty="0" smtClean="0"/>
              <a:t>non-conductors.</a:t>
            </a:r>
            <a:br>
              <a:rPr lang="en-US" sz="1900" b="1" dirty="0" smtClean="0"/>
            </a:br>
            <a:r>
              <a:rPr lang="en-US" sz="1900" dirty="0" smtClean="0"/>
              <a:t>This </a:t>
            </a:r>
            <a:r>
              <a:rPr lang="en-US" sz="1900" dirty="0"/>
              <a:t>is because they contain no free electrons, or other </a:t>
            </a:r>
            <a:r>
              <a:rPr lang="en-US" sz="1900" dirty="0" smtClean="0"/>
              <a:t>charged particles</a:t>
            </a:r>
            <a:r>
              <a:rPr lang="en-US" sz="1900" dirty="0"/>
              <a:t>, that can flow through </a:t>
            </a:r>
            <a:r>
              <a:rPr lang="en-US" sz="1900" dirty="0" smtClean="0"/>
              <a:t>them.</a:t>
            </a:r>
            <a:br>
              <a:rPr lang="en-US" sz="1900" dirty="0" smtClean="0"/>
            </a:br>
            <a:r>
              <a:rPr lang="en-US" sz="1900" dirty="0" smtClean="0"/>
              <a:t>Ethanol </a:t>
            </a:r>
            <a:r>
              <a:rPr lang="en-US" sz="1900" dirty="0"/>
              <a:t>(above) is made of molecules. So is petrol, paraffin, </a:t>
            </a:r>
            <a:r>
              <a:rPr lang="en-US" sz="1900" dirty="0" smtClean="0"/>
              <a:t>sulfur, sugar</a:t>
            </a:r>
            <a:r>
              <a:rPr lang="en-US" sz="1900" dirty="0"/>
              <a:t>, and plastic. These never conduct, whether solid or molten.</a:t>
            </a:r>
            <a:endParaRPr lang="en-US" sz="19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103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53" t="2260" r="2688" b="5084"/>
          <a:stretch/>
        </p:blipFill>
        <p:spPr>
          <a:xfrm>
            <a:off x="179512" y="4725730"/>
            <a:ext cx="3650232" cy="194363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887924" y="4870901"/>
            <a:ext cx="49930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buClr>
                <a:srgbClr val="C00000"/>
              </a:buClr>
              <a:buFontTx/>
              <a:buChar char="▲"/>
            </a:pPr>
            <a:r>
              <a:rPr lang="en-US" dirty="0">
                <a:latin typeface="FrutigerLTStd-Light"/>
              </a:rPr>
              <a:t>Metals conduct, thanks to their </a:t>
            </a:r>
            <a:r>
              <a:rPr lang="en-US" dirty="0" smtClean="0">
                <a:latin typeface="FrutigerLTStd-Light"/>
              </a:rPr>
              <a:t>free electrons</a:t>
            </a:r>
            <a:r>
              <a:rPr lang="en-US" dirty="0">
                <a:latin typeface="FrutigerLTStd-Light"/>
              </a:rPr>
              <a:t>, which form a current.</a:t>
            </a:r>
            <a:endParaRPr lang="en-GB" dirty="0"/>
          </a:p>
        </p:txBody>
      </p:sp>
      <p:sp>
        <p:nvSpPr>
          <p:cNvPr id="13" name="TextBox 12">
            <a:hlinkClick r:id="rId4" action="ppaction://hlinksldjump"/>
          </p:cNvPr>
          <p:cNvSpPr txBox="1"/>
          <p:nvPr/>
        </p:nvSpPr>
        <p:spPr>
          <a:xfrm>
            <a:off x="8300524" y="108583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646791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8.1 – </a:t>
            </a:r>
            <a:r>
              <a:rPr lang="en-GB" dirty="0"/>
              <a:t>Conductors and </a:t>
            </a:r>
            <a:r>
              <a:rPr lang="en-GB" dirty="0" smtClean="0"/>
              <a:t>Insulators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0" y="1124744"/>
            <a:ext cx="5472609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>
              <a:buClr>
                <a:srgbClr val="0070C0"/>
              </a:buClr>
              <a:buFont typeface="+mj-lt"/>
              <a:buAutoNum type="arabicPeriod" startAt="3"/>
            </a:pPr>
            <a:r>
              <a:rPr lang="en-US" sz="1900" b="1" dirty="0" smtClean="0"/>
              <a:t>Ionic </a:t>
            </a:r>
            <a:r>
              <a:rPr lang="en-US" sz="1900" b="1" dirty="0"/>
              <a:t>substances do not conduct when solid. But they do </a:t>
            </a:r>
            <a:r>
              <a:rPr lang="en-US" sz="1900" b="1" dirty="0" smtClean="0"/>
              <a:t>conduct when </a:t>
            </a:r>
            <a:r>
              <a:rPr lang="en-US" sz="1900" b="1" dirty="0"/>
              <a:t>melted or dissolved in water – and </a:t>
            </a:r>
            <a:r>
              <a:rPr lang="en-US" sz="1900" b="1" i="1" dirty="0"/>
              <a:t>they decompose at </a:t>
            </a:r>
            <a:r>
              <a:rPr lang="en-US" sz="1900" b="1" i="1" dirty="0" smtClean="0"/>
              <a:t>the same time.</a:t>
            </a:r>
            <a:br>
              <a:rPr lang="en-US" sz="1900" b="1" i="1" dirty="0" smtClean="0"/>
            </a:br>
            <a:r>
              <a:rPr lang="en-US" sz="1900" dirty="0" smtClean="0"/>
              <a:t>An </a:t>
            </a:r>
            <a:r>
              <a:rPr lang="en-US" sz="1900" dirty="0"/>
              <a:t>ionic substance contains no free electrons. But it does contain </a:t>
            </a:r>
            <a:r>
              <a:rPr lang="en-US" sz="1900" b="1" dirty="0" smtClean="0">
                <a:solidFill>
                  <a:srgbClr val="FF0000"/>
                </a:solidFill>
              </a:rPr>
              <a:t>ions</a:t>
            </a:r>
            <a:r>
              <a:rPr lang="en-US" sz="1900" dirty="0" smtClean="0"/>
              <a:t>,</a:t>
            </a:r>
            <a:br>
              <a:rPr lang="en-US" sz="1900" dirty="0" smtClean="0"/>
            </a:br>
            <a:r>
              <a:rPr lang="en-US" sz="1900" dirty="0" smtClean="0"/>
              <a:t>which </a:t>
            </a:r>
            <a:r>
              <a:rPr lang="en-US" sz="1900" dirty="0"/>
              <a:t>have a charge. The ions become free to move when the </a:t>
            </a:r>
            <a:r>
              <a:rPr lang="en-US" sz="1900" dirty="0" smtClean="0"/>
              <a:t>substance is </a:t>
            </a:r>
            <a:r>
              <a:rPr lang="en-US" sz="1900" dirty="0"/>
              <a:t>melted or dissolved, and it is they that conduct the </a:t>
            </a:r>
            <a:r>
              <a:rPr lang="en-US" sz="1900" dirty="0" smtClean="0"/>
              <a:t>electricity.</a:t>
            </a:r>
            <a:br>
              <a:rPr lang="en-US" sz="1900" dirty="0" smtClean="0"/>
            </a:br>
            <a:r>
              <a:rPr lang="en-US" sz="1900" dirty="0" smtClean="0"/>
              <a:t>Lead </a:t>
            </a:r>
            <a:r>
              <a:rPr lang="en-US" sz="1900" dirty="0"/>
              <a:t>bromide is ionic. It does not conduct when solid, but </a:t>
            </a:r>
            <a:r>
              <a:rPr lang="en-US" sz="1900" dirty="0" smtClean="0"/>
              <a:t>conduct when </a:t>
            </a:r>
            <a:r>
              <a:rPr lang="en-US" sz="1900" dirty="0"/>
              <a:t>it melts. The brown </a:t>
            </a:r>
            <a:r>
              <a:rPr lang="en-US" sz="1900" dirty="0" err="1"/>
              <a:t>vapour</a:t>
            </a:r>
            <a:r>
              <a:rPr lang="en-US" sz="1900" dirty="0"/>
              <a:t> that forms is bromine. </a:t>
            </a:r>
            <a:r>
              <a:rPr lang="en-US" sz="1900" dirty="0" smtClean="0"/>
              <a:t>Electricity has </a:t>
            </a:r>
            <a:r>
              <a:rPr lang="en-US" sz="1900" dirty="0"/>
              <a:t>caused the lead bromide to </a:t>
            </a:r>
            <a:r>
              <a:rPr lang="en-US" sz="1900" dirty="0" smtClean="0"/>
              <a:t>decompose</a:t>
            </a:r>
            <a:r>
              <a:rPr lang="en-US" sz="1900" b="1" dirty="0" smtClean="0"/>
              <a:t>.</a:t>
            </a:r>
            <a:endParaRPr lang="en-US" sz="1900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103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652119" y="3568075"/>
            <a:ext cx="322885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buClr>
                <a:srgbClr val="C00000"/>
              </a:buClr>
              <a:buFontTx/>
              <a:buChar char="▲"/>
            </a:pPr>
            <a:r>
              <a:rPr lang="en-US" dirty="0">
                <a:latin typeface="FrutigerLTStd-Light"/>
              </a:rPr>
              <a:t>An ionic solid conducts when </a:t>
            </a:r>
            <a:r>
              <a:rPr lang="en-US" dirty="0" smtClean="0">
                <a:latin typeface="FrutigerLTStd-Light"/>
              </a:rPr>
              <a:t>it melts</a:t>
            </a:r>
            <a:r>
              <a:rPr lang="en-US" dirty="0">
                <a:latin typeface="FrutigerLTStd-Light"/>
              </a:rPr>
              <a:t>, because the ions become </a:t>
            </a:r>
            <a:r>
              <a:rPr lang="en-US" dirty="0" smtClean="0">
                <a:latin typeface="FrutigerLTStd-Light"/>
              </a:rPr>
              <a:t>free to </a:t>
            </a:r>
            <a:r>
              <a:rPr lang="en-US" dirty="0">
                <a:latin typeface="FrutigerLTStd-Light"/>
              </a:rPr>
              <a:t>move.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52120" y="1194680"/>
            <a:ext cx="3228859" cy="230632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97300" y="5517232"/>
            <a:ext cx="82511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/>
              <a:t>Decomposition brought about by electricity is called electrolysis. A liquid that contains ions, and therefore conducts electricity, is called an electrolyte.</a:t>
            </a:r>
          </a:p>
          <a:p>
            <a:pPr>
              <a:buClr>
                <a:srgbClr val="0070C0"/>
              </a:buClr>
            </a:pPr>
            <a:r>
              <a:rPr lang="en-US" dirty="0"/>
              <a:t>So molten lead bromide is an electrolyte. Ethanol is a non-electrolyte.</a:t>
            </a:r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8244408" y="587727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99484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/>
              <a:t>8.1 – Conductors and Insulators</a:t>
            </a:r>
            <a:endParaRPr lang="en-GB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103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79512" y="1125899"/>
            <a:ext cx="8699936" cy="550920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3200" dirty="0" smtClean="0"/>
              <a:t>What </a:t>
            </a:r>
            <a:r>
              <a:rPr lang="en-US" sz="3200" dirty="0"/>
              <a:t>is a conductor of electricity?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3200" dirty="0" smtClean="0"/>
              <a:t>Draw </a:t>
            </a:r>
            <a:r>
              <a:rPr lang="en-US" sz="3200" dirty="0"/>
              <a:t>a circuit to show how you would test whether </a:t>
            </a:r>
            <a:r>
              <a:rPr lang="en-US" sz="3200" dirty="0" smtClean="0"/>
              <a:t>mercury conducts</a:t>
            </a:r>
            <a:r>
              <a:rPr lang="en-US" sz="3200" dirty="0"/>
              <a:t>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3200" dirty="0" smtClean="0"/>
              <a:t>Explain </a:t>
            </a:r>
            <a:r>
              <a:rPr lang="en-US" sz="3200" dirty="0"/>
              <a:t>why metals are able to conduct electricity.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3200" dirty="0" smtClean="0"/>
              <a:t>Naphthalene </a:t>
            </a:r>
            <a:r>
              <a:rPr lang="en-US" sz="3200" dirty="0"/>
              <a:t>is a molecular substance. Do you think it </a:t>
            </a:r>
            <a:r>
              <a:rPr lang="en-US" sz="3200" dirty="0" smtClean="0"/>
              <a:t>will conduct </a:t>
            </a:r>
            <a:r>
              <a:rPr lang="en-US" sz="3200" dirty="0"/>
              <a:t>electricity when molten? Explain.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2065338" algn="l"/>
              </a:tabLst>
            </a:pPr>
            <a:r>
              <a:rPr lang="en-US" sz="3200" dirty="0" smtClean="0"/>
              <a:t>What </a:t>
            </a:r>
            <a:r>
              <a:rPr lang="en-US" sz="3200" dirty="0"/>
              <a:t>is: </a:t>
            </a:r>
            <a:r>
              <a:rPr lang="en-US" sz="3200" dirty="0" smtClean="0"/>
              <a:t>	</a:t>
            </a:r>
            <a:r>
              <a:rPr lang="en-US" sz="3200" b="1" dirty="0" smtClean="0"/>
              <a:t>a</a:t>
            </a:r>
            <a:r>
              <a:rPr lang="en-US" sz="3200" dirty="0" smtClean="0"/>
              <a:t> </a:t>
            </a:r>
            <a:r>
              <a:rPr lang="en-US" sz="3200" dirty="0"/>
              <a:t>an electrolyte?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		</a:t>
            </a:r>
            <a:r>
              <a:rPr lang="en-US" sz="3200" b="1" dirty="0" smtClean="0"/>
              <a:t>b</a:t>
            </a:r>
            <a:r>
              <a:rPr lang="en-US" sz="3200" dirty="0" smtClean="0"/>
              <a:t> </a:t>
            </a:r>
            <a:r>
              <a:rPr lang="en-US" sz="3200" dirty="0"/>
              <a:t>a non-electrolyte?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3200" dirty="0"/>
              <a:t>Give three examples of each.</a:t>
            </a:r>
          </a:p>
        </p:txBody>
      </p:sp>
      <p:sp>
        <p:nvSpPr>
          <p:cNvPr id="26" name="TextBox 25">
            <a:hlinkClick r:id="rId3" action="ppaction://hlinkfile"/>
          </p:cNvPr>
          <p:cNvSpPr txBox="1"/>
          <p:nvPr/>
        </p:nvSpPr>
        <p:spPr>
          <a:xfrm>
            <a:off x="8318076" y="4398203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25" name="Oval 24"/>
          <p:cNvSpPr/>
          <p:nvPr/>
        </p:nvSpPr>
        <p:spPr>
          <a:xfrm rot="1078849">
            <a:off x="8525924" y="94633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hlinkClick r:id="rId4" action="ppaction://hlinksldjump"/>
          </p:cNvPr>
          <p:cNvSpPr txBox="1"/>
          <p:nvPr/>
        </p:nvSpPr>
        <p:spPr>
          <a:xfrm>
            <a:off x="8216763" y="510115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11743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8.2 – The Principles of Electrolysis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0" y="1124744"/>
            <a:ext cx="547260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>
                <a:solidFill>
                  <a:srgbClr val="C00000"/>
                </a:solidFill>
              </a:rPr>
              <a:t>Electrolysis: breaking down by electricity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Any liquid that contains ions will conduct electricity.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This is because the ions are free to move. But at the same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time, decomposition takes place.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So you can use electricity to break down a substance.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The process is called electrolysis.</a:t>
            </a:r>
          </a:p>
          <a:p>
            <a:pPr>
              <a:buClr>
                <a:srgbClr val="0070C0"/>
              </a:buClr>
            </a:pPr>
            <a:r>
              <a:rPr lang="en-US" sz="2000" b="1" dirty="0">
                <a:solidFill>
                  <a:srgbClr val="C00000"/>
                </a:solidFill>
              </a:rPr>
              <a:t>The electrolysis of molten lead bromide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The diagram on the right shows the apparatus.</a:t>
            </a:r>
          </a:p>
          <a:p>
            <a:pPr marL="711200" indent="-35560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The graphite rods are called electrodes.</a:t>
            </a:r>
          </a:p>
          <a:p>
            <a:pPr marL="711200" indent="-35560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The electrode attached to the positive terminal of the battery is also positive. It is called the anode.</a:t>
            </a:r>
          </a:p>
          <a:p>
            <a:pPr marL="711200" indent="-35560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The negative electrode is called the cathode.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104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52118" y="1124745"/>
            <a:ext cx="3240361" cy="2324608"/>
          </a:xfrm>
          <a:prstGeom prst="rect">
            <a:avLst/>
          </a:prstGeom>
        </p:spPr>
      </p:pic>
      <p:sp>
        <p:nvSpPr>
          <p:cNvPr id="10" name="TextBox 9">
            <a:hlinkClick r:id="rId6" action="ppaction://hlinksldjump"/>
          </p:cNvPr>
          <p:cNvSpPr txBox="1"/>
          <p:nvPr/>
        </p:nvSpPr>
        <p:spPr>
          <a:xfrm>
            <a:off x="8220814" y="306896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  <p:pic>
        <p:nvPicPr>
          <p:cNvPr id="2" name="8.2 - Electrolysis of molten lead bromid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022337" y="3933056"/>
            <a:ext cx="2691034" cy="2201755"/>
          </a:xfrm>
          <a:prstGeom prst="rect">
            <a:avLst/>
          </a:prstGeom>
        </p:spPr>
      </p:pic>
      <p:sp>
        <p:nvSpPr>
          <p:cNvPr id="8" name="TextBox 7">
            <a:hlinkClick r:id="rId8" action="ppaction://hlinkfile"/>
          </p:cNvPr>
          <p:cNvSpPr txBox="1"/>
          <p:nvPr/>
        </p:nvSpPr>
        <p:spPr>
          <a:xfrm>
            <a:off x="5801383" y="6276896"/>
            <a:ext cx="2941831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IE" smtClean="0"/>
              <a:t>Electrolysis of Molten Lead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338013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8.2 – The Principles of Electrolysis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0" y="1124744"/>
            <a:ext cx="864096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00" dirty="0"/>
              <a:t>The molten lead bromide contains lead ions (</a:t>
            </a:r>
            <a:r>
              <a:rPr lang="en-US" sz="1700" dirty="0" smtClean="0"/>
              <a:t>Pb</a:t>
            </a:r>
            <a:r>
              <a:rPr lang="en-US" sz="1700" baseline="30000" dirty="0" smtClean="0"/>
              <a:t>2+</a:t>
            </a:r>
            <a:r>
              <a:rPr lang="en-US" sz="1700" dirty="0" smtClean="0"/>
              <a:t>) </a:t>
            </a:r>
            <a:r>
              <a:rPr lang="en-US" sz="1700" dirty="0"/>
              <a:t>and bromide </a:t>
            </a:r>
            <a:r>
              <a:rPr lang="en-US" sz="1700" dirty="0" smtClean="0"/>
              <a:t>ions</a:t>
            </a:r>
            <a:br>
              <a:rPr lang="en-US" sz="1700" dirty="0" smtClean="0"/>
            </a:br>
            <a:r>
              <a:rPr lang="en-US" sz="1700" dirty="0" smtClean="0"/>
              <a:t>(Br</a:t>
            </a:r>
            <a:r>
              <a:rPr lang="en-US" sz="1700" baseline="30000" dirty="0" smtClean="0"/>
              <a:t>-</a:t>
            </a:r>
            <a:r>
              <a:rPr lang="en-US" sz="1700" dirty="0" smtClean="0"/>
              <a:t>). </a:t>
            </a:r>
            <a:r>
              <a:rPr lang="en-US" sz="1700" dirty="0"/>
              <a:t>This shows what happens when the switch is closed</a:t>
            </a:r>
            <a:r>
              <a:rPr lang="en-US" sz="1700" dirty="0" smtClean="0"/>
              <a:t>: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7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7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7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7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7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7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7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7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7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7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7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7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7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7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00" dirty="0" smtClean="0"/>
              <a:t>Note </a:t>
            </a:r>
            <a:r>
              <a:rPr lang="en-US" sz="1700" dirty="0"/>
              <a:t>that:</a:t>
            </a:r>
          </a:p>
          <a:p>
            <a:pPr marL="627063" indent="-271463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700" dirty="0" smtClean="0"/>
              <a:t>Electrons </a:t>
            </a:r>
            <a:r>
              <a:rPr lang="en-US" sz="1700" dirty="0"/>
              <a:t>carry the current through the wires and electrodes. But </a:t>
            </a:r>
            <a:r>
              <a:rPr lang="en-US" sz="1700" dirty="0" smtClean="0"/>
              <a:t>the ions </a:t>
            </a:r>
            <a:r>
              <a:rPr lang="en-US" sz="1700" dirty="0"/>
              <a:t>carry it through the liquid.</a:t>
            </a:r>
          </a:p>
          <a:p>
            <a:pPr marL="627063" indent="-271463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700" dirty="0" smtClean="0"/>
              <a:t>The </a:t>
            </a:r>
            <a:r>
              <a:rPr lang="en-US" sz="1700" dirty="0"/>
              <a:t>graphite electrodes are inert. They carry the current into the </a:t>
            </a:r>
            <a:r>
              <a:rPr lang="en-US" sz="1700" dirty="0" smtClean="0"/>
              <a:t>liquid, but </a:t>
            </a:r>
            <a:r>
              <a:rPr lang="en-US" sz="1700" dirty="0"/>
              <a:t>remain unchanged. (Electrodes made of platinum are also inert.)</a:t>
            </a:r>
            <a:endParaRPr lang="en-US" sz="1700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03848" y="1700808"/>
            <a:ext cx="3528392" cy="285631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79510" y="4374103"/>
            <a:ext cx="5904658" cy="10711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 is that the lead bromide has </a:t>
            </a:r>
            <a:r>
              <a:rPr lang="en-US" sz="17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decomposed</a:t>
            </a:r>
            <a:r>
              <a:rPr lang="en-US" sz="1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en-US" sz="1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lead bromide </a:t>
            </a:r>
            <a:r>
              <a:rPr lang="en-US" sz="17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rPr>
              <a:t> </a:t>
            </a:r>
            <a:r>
              <a:rPr lang="en-US" sz="17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lead + </a:t>
            </a:r>
            <a:r>
              <a:rPr lang="en-US" sz="1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bromine</a:t>
            </a:r>
          </a:p>
          <a:p>
            <a:r>
              <a:rPr lang="en-US" sz="1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PbBr</a:t>
            </a:r>
            <a:r>
              <a:rPr lang="en-US" sz="1700" baseline="-25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17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en-US" sz="17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       </a:t>
            </a:r>
            <a:r>
              <a:rPr lang="en-US" sz="1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rPr>
              <a:t> </a:t>
            </a:r>
            <a:r>
              <a:rPr lang="en-US" sz="17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Pb</a:t>
            </a:r>
            <a:r>
              <a:rPr lang="en-US" sz="17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7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en-US" sz="1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17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1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</a:t>
            </a:r>
            <a:r>
              <a:rPr lang="en-US" sz="1700" baseline="-25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7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7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en-US" sz="17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17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11560" y="1848685"/>
            <a:ext cx="26642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1463" indent="-271463"/>
            <a:r>
              <a:rPr lang="en-US" sz="1600" b="1">
                <a:latin typeface="NewAsterLTStd-Bold"/>
              </a:rPr>
              <a:t>5 </a:t>
            </a:r>
            <a:r>
              <a:rPr lang="en-US" sz="1600" b="1" smtClean="0">
                <a:latin typeface="NewAsterLTStd-Bold"/>
              </a:rPr>
              <a:t>	</a:t>
            </a:r>
            <a:r>
              <a:rPr lang="en-US" sz="1600" smtClean="0">
                <a:latin typeface="NewAsterLTStd"/>
              </a:rPr>
              <a:t>Electrons </a:t>
            </a:r>
            <a:r>
              <a:rPr lang="en-US" sz="1600">
                <a:latin typeface="NewAsterLTStd"/>
              </a:rPr>
              <a:t>flow from </a:t>
            </a:r>
            <a:r>
              <a:rPr lang="en-US" sz="1600" smtClean="0">
                <a:latin typeface="NewAsterLTStd"/>
              </a:rPr>
              <a:t>the </a:t>
            </a:r>
            <a:r>
              <a:rPr lang="en-GB" sz="1600" smtClean="0">
                <a:latin typeface="NewAsterLTStd"/>
              </a:rPr>
              <a:t>anode </a:t>
            </a:r>
            <a:r>
              <a:rPr lang="en-GB" sz="1600">
                <a:latin typeface="NewAsterLTStd"/>
              </a:rPr>
              <a:t>to the </a:t>
            </a:r>
            <a:r>
              <a:rPr lang="en-GB" sz="1600" smtClean="0">
                <a:latin typeface="NewAsterLTStd"/>
              </a:rPr>
              <a:t>positive terminal </a:t>
            </a:r>
            <a:r>
              <a:rPr lang="en-GB" sz="1600" dirty="0">
                <a:latin typeface="NewAsterLTStd"/>
              </a:rPr>
              <a:t>of the battery.</a:t>
            </a:r>
            <a:endParaRPr lang="en-GB" sz="1600" dirty="0"/>
          </a:p>
        </p:txBody>
      </p:sp>
      <p:sp>
        <p:nvSpPr>
          <p:cNvPr id="13" name="Rectangle 12"/>
          <p:cNvSpPr/>
          <p:nvPr/>
        </p:nvSpPr>
        <p:spPr>
          <a:xfrm>
            <a:off x="467542" y="3168357"/>
            <a:ext cx="31639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1463" indent="-271463"/>
            <a:r>
              <a:rPr lang="en-US" sz="1600" b="1" dirty="0"/>
              <a:t>4</a:t>
            </a:r>
            <a:r>
              <a:rPr lang="en-US" sz="1600" dirty="0"/>
              <a:t> </a:t>
            </a:r>
            <a:r>
              <a:rPr lang="en-US" sz="1600" dirty="0" smtClean="0"/>
              <a:t>	At </a:t>
            </a:r>
            <a:r>
              <a:rPr lang="en-US" sz="1600" dirty="0"/>
              <a:t>the </a:t>
            </a:r>
            <a:r>
              <a:rPr lang="en-US" sz="1600"/>
              <a:t>anode </a:t>
            </a:r>
            <a:r>
              <a:rPr lang="en-US" sz="1600" smtClean="0"/>
              <a:t>(+), </a:t>
            </a:r>
            <a:r>
              <a:rPr lang="en-US" sz="1600"/>
              <a:t>the </a:t>
            </a:r>
            <a:r>
              <a:rPr lang="en-US" sz="1600" smtClean="0"/>
              <a:t>Br</a:t>
            </a:r>
            <a:r>
              <a:rPr lang="en-US" sz="1600" baseline="30000" smtClean="0"/>
              <a:t>-</a:t>
            </a:r>
            <a:r>
              <a:rPr lang="en-US" sz="1600" smtClean="0"/>
              <a:t> </a:t>
            </a:r>
            <a:r>
              <a:rPr lang="en-US" sz="1600" dirty="0" smtClean="0"/>
              <a:t>ions give </a:t>
            </a:r>
            <a:r>
              <a:rPr lang="en-US" sz="1600" dirty="0"/>
              <a:t>up electrons. </a:t>
            </a:r>
            <a:r>
              <a:rPr lang="en-US" sz="1600" dirty="0" smtClean="0"/>
              <a:t>Red-brown bromine </a:t>
            </a:r>
            <a:r>
              <a:rPr lang="en-US" sz="1600" dirty="0" err="1"/>
              <a:t>vapour</a:t>
            </a:r>
            <a:r>
              <a:rPr lang="en-US" sz="1600" dirty="0"/>
              <a:t> bubbles off.</a:t>
            </a:r>
            <a:endParaRPr lang="en-GB" sz="1600"/>
          </a:p>
        </p:txBody>
      </p:sp>
      <p:sp>
        <p:nvSpPr>
          <p:cNvPr id="14" name="Rectangle 13"/>
          <p:cNvSpPr/>
          <p:nvPr/>
        </p:nvSpPr>
        <p:spPr>
          <a:xfrm>
            <a:off x="5868144" y="4007966"/>
            <a:ext cx="300181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1463" indent="-271463"/>
            <a:r>
              <a:rPr lang="en-US" sz="1600" b="1" dirty="0"/>
              <a:t>3</a:t>
            </a:r>
            <a:r>
              <a:rPr lang="en-US" sz="1600" dirty="0"/>
              <a:t> </a:t>
            </a:r>
            <a:r>
              <a:rPr lang="en-US" sz="1600" dirty="0" smtClean="0"/>
              <a:t>	At </a:t>
            </a:r>
            <a:r>
              <a:rPr lang="en-US" sz="1600" dirty="0"/>
              <a:t>the cathode (2), </a:t>
            </a:r>
            <a:r>
              <a:rPr lang="en-US" sz="1600"/>
              <a:t>the </a:t>
            </a:r>
            <a:r>
              <a:rPr lang="en-US" sz="1600" smtClean="0"/>
              <a:t>Pb</a:t>
            </a:r>
            <a:r>
              <a:rPr lang="en-US" sz="1600" baseline="30000" smtClean="0"/>
              <a:t>2+</a:t>
            </a:r>
            <a:r>
              <a:rPr lang="en-US" sz="1600" smtClean="0"/>
              <a:t> </a:t>
            </a:r>
            <a:r>
              <a:rPr lang="en-US" sz="1600" dirty="0" smtClean="0"/>
              <a:t>ions accept </a:t>
            </a:r>
            <a:r>
              <a:rPr lang="en-US" sz="1600" dirty="0"/>
              <a:t>electrons. Lead begins </a:t>
            </a:r>
            <a:r>
              <a:rPr lang="en-US" sz="1600" dirty="0" smtClean="0"/>
              <a:t>to appear </a:t>
            </a:r>
            <a:r>
              <a:rPr lang="en-US" sz="1600" dirty="0"/>
              <a:t>below the cathode.</a:t>
            </a:r>
            <a:endParaRPr lang="en-GB" sz="1600"/>
          </a:p>
        </p:txBody>
      </p:sp>
      <p:sp>
        <p:nvSpPr>
          <p:cNvPr id="15" name="Rectangle 14"/>
          <p:cNvSpPr/>
          <p:nvPr/>
        </p:nvSpPr>
        <p:spPr>
          <a:xfrm>
            <a:off x="5940152" y="3030051"/>
            <a:ext cx="26011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/>
            <a:r>
              <a:rPr lang="en-US" sz="1600" b="1">
                <a:latin typeface="NewAsterLTStd-Bold"/>
              </a:rPr>
              <a:t>2 </a:t>
            </a:r>
            <a:r>
              <a:rPr lang="en-US" sz="1600" b="1" smtClean="0">
                <a:latin typeface="NewAsterLTStd-Bold"/>
              </a:rPr>
              <a:t>	</a:t>
            </a:r>
            <a:r>
              <a:rPr lang="en-US" sz="1600" smtClean="0">
                <a:latin typeface="NewAsterLTStd"/>
              </a:rPr>
              <a:t>In </a:t>
            </a:r>
            <a:r>
              <a:rPr lang="en-US" sz="1600">
                <a:latin typeface="NewAsterLTStd"/>
              </a:rPr>
              <a:t>the liquid, the ions move </a:t>
            </a:r>
            <a:r>
              <a:rPr lang="en-US" sz="1600" smtClean="0">
                <a:latin typeface="NewAsterLTStd"/>
              </a:rPr>
              <a:t>to the </a:t>
            </a:r>
            <a:r>
              <a:rPr lang="en-US" sz="1600" dirty="0">
                <a:latin typeface="NewAsterLTStd"/>
              </a:rPr>
              <a:t>electrode of opposite charge.</a:t>
            </a:r>
            <a:endParaRPr lang="en-GB" sz="1600"/>
          </a:p>
        </p:txBody>
      </p:sp>
      <p:sp>
        <p:nvSpPr>
          <p:cNvPr id="16" name="Rectangle 15"/>
          <p:cNvSpPr/>
          <p:nvPr/>
        </p:nvSpPr>
        <p:spPr>
          <a:xfrm>
            <a:off x="6547582" y="1655810"/>
            <a:ext cx="232237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1463" indent="-271463"/>
            <a:r>
              <a:rPr lang="en-US" sz="1600" b="1"/>
              <a:t>1</a:t>
            </a:r>
            <a:r>
              <a:rPr lang="en-US" sz="1600"/>
              <a:t> </a:t>
            </a:r>
            <a:r>
              <a:rPr lang="en-US" sz="1600" smtClean="0"/>
              <a:t>	Electrons </a:t>
            </a:r>
            <a:r>
              <a:rPr lang="en-US" sz="1600" dirty="0"/>
              <a:t>flow </a:t>
            </a:r>
            <a:r>
              <a:rPr lang="en-US" sz="1600"/>
              <a:t>from </a:t>
            </a:r>
            <a:r>
              <a:rPr lang="en-US" sz="1600" smtClean="0"/>
              <a:t>the negative </a:t>
            </a:r>
            <a:r>
              <a:rPr lang="en-US" sz="1600" dirty="0"/>
              <a:t>terminal </a:t>
            </a:r>
            <a:r>
              <a:rPr lang="en-US" sz="1600"/>
              <a:t>of </a:t>
            </a:r>
            <a:r>
              <a:rPr lang="en-US" sz="1600" smtClean="0"/>
              <a:t>the battery </a:t>
            </a:r>
            <a:r>
              <a:rPr lang="en-US" sz="1600" dirty="0"/>
              <a:t>to the cathode.</a:t>
            </a:r>
            <a:endParaRPr lang="en-GB" sz="1600"/>
          </a:p>
        </p:txBody>
      </p:sp>
      <p:sp>
        <p:nvSpPr>
          <p:cNvPr id="19" name="Round Same Side Corner Rectangle 1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104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hlinkClick r:id="rId4" action="ppaction://hlinksldjump"/>
          </p:cNvPr>
          <p:cNvSpPr txBox="1"/>
          <p:nvPr/>
        </p:nvSpPr>
        <p:spPr>
          <a:xfrm>
            <a:off x="8220814" y="227687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49566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Assessment Objectives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8" y="1124744"/>
            <a:ext cx="842493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/>
              <a:t>AO1 Knowledge with understanding</a:t>
            </a:r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Candidates should be able to:</a:t>
            </a:r>
          </a:p>
          <a:p>
            <a:pPr marL="812800" indent="-373063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Recall</a:t>
            </a:r>
            <a:r>
              <a:rPr lang="en-US" dirty="0"/>
              <a:t>, select and present relevant factual information.</a:t>
            </a:r>
          </a:p>
          <a:p>
            <a:pPr marL="812800" indent="-373063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Demonstrate </a:t>
            </a:r>
            <a:r>
              <a:rPr lang="en-US" dirty="0"/>
              <a:t>and apply knowledge with understanding of the correct use of the following in the </a:t>
            </a:r>
            <a:r>
              <a:rPr lang="en-US" dirty="0" smtClean="0"/>
              <a:t>travel and </a:t>
            </a:r>
            <a:r>
              <a:rPr lang="en-US" dirty="0"/>
              <a:t>tourism industry:</a:t>
            </a:r>
          </a:p>
          <a:p>
            <a:pPr marL="1168400" indent="-355600">
              <a:buClr>
                <a:srgbClr val="0070C0"/>
              </a:buClr>
              <a:buFont typeface="+mj-lt"/>
              <a:buAutoNum type="romanLcPeriod"/>
            </a:pPr>
            <a:r>
              <a:rPr lang="en-US" dirty="0" smtClean="0"/>
              <a:t>commonplace </a:t>
            </a:r>
            <a:r>
              <a:rPr lang="en-US" dirty="0"/>
              <a:t>terms, definitions and facts</a:t>
            </a:r>
          </a:p>
          <a:p>
            <a:pPr marL="1168400" indent="-355600">
              <a:buClr>
                <a:srgbClr val="0070C0"/>
              </a:buClr>
              <a:buFont typeface="+mj-lt"/>
              <a:buAutoNum type="romanLcPeriod"/>
            </a:pPr>
            <a:r>
              <a:rPr lang="en-US" dirty="0" smtClean="0"/>
              <a:t>major </a:t>
            </a:r>
            <a:r>
              <a:rPr lang="en-US" dirty="0"/>
              <a:t>concepts, models, patterns, principles and theories</a:t>
            </a:r>
            <a:r>
              <a:rPr lang="en-US" dirty="0" smtClean="0"/>
              <a:t>.</a:t>
            </a:r>
          </a:p>
          <a:p>
            <a:pPr>
              <a:buClr>
                <a:srgbClr val="0070C0"/>
              </a:buClr>
            </a:pPr>
            <a:r>
              <a:rPr lang="en-US" b="1" dirty="0"/>
              <a:t>AO2 Investigation and analysis of evidence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Candidates should be able to: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Collect </a:t>
            </a:r>
            <a:r>
              <a:rPr lang="en-US" dirty="0"/>
              <a:t>evidence from both primary and secondary sources, under guidance or independently, and </a:t>
            </a:r>
            <a:r>
              <a:rPr lang="en-US" dirty="0" smtClean="0"/>
              <a:t>be aware </a:t>
            </a:r>
            <a:r>
              <a:rPr lang="en-US" dirty="0"/>
              <a:t>of the limitations of the various collection methods.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Record</a:t>
            </a:r>
            <a:r>
              <a:rPr lang="en-US" dirty="0"/>
              <a:t>, classify and </a:t>
            </a:r>
            <a:r>
              <a:rPr lang="en-US" dirty="0" err="1"/>
              <a:t>organise</a:t>
            </a:r>
            <a:r>
              <a:rPr lang="en-US" dirty="0"/>
              <a:t> relevant evidence from an investigation in a clear and coherent form.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Present </a:t>
            </a:r>
            <a:r>
              <a:rPr lang="en-US" dirty="0"/>
              <a:t>the evidence in an appropriate form and effective manner, using a wide range of </a:t>
            </a:r>
            <a:r>
              <a:rPr lang="en-US" dirty="0" smtClean="0"/>
              <a:t>appropriate skills </a:t>
            </a:r>
            <a:r>
              <a:rPr lang="en-US" dirty="0"/>
              <a:t>and techniques, including verbal, numerical, diagrammatic, cartographic, pictorial and </a:t>
            </a:r>
            <a:r>
              <a:rPr lang="en-US" dirty="0" smtClean="0"/>
              <a:t>graphical methods</a:t>
            </a:r>
            <a:r>
              <a:rPr lang="en-US" dirty="0"/>
              <a:t>.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Apply </a:t>
            </a:r>
            <a:r>
              <a:rPr lang="en-US" dirty="0"/>
              <a:t>knowledge and understanding to select relevant data, </a:t>
            </a:r>
            <a:r>
              <a:rPr lang="en-US" dirty="0" err="1"/>
              <a:t>recognise</a:t>
            </a:r>
            <a:r>
              <a:rPr lang="en-US" dirty="0"/>
              <a:t> patterns and analyse evidence.</a:t>
            </a:r>
          </a:p>
        </p:txBody>
      </p:sp>
    </p:spTree>
    <p:extLst>
      <p:ext uri="{BB962C8B-B14F-4D97-AF65-F5344CB8AC3E}">
        <p14:creationId xmlns:p14="http://schemas.microsoft.com/office/powerpoint/2010/main" val="20182822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8.2 – The Principles of Electrolysis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0" y="1124744"/>
            <a:ext cx="5832650" cy="330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>
                <a:solidFill>
                  <a:srgbClr val="C00000"/>
                </a:solidFill>
              </a:rPr>
              <a:t>The electrolysis of other molten compounds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The pattern is the same for all molten ionic compounds of two </a:t>
            </a:r>
            <a:r>
              <a:rPr lang="en-US" sz="1900" dirty="0" smtClean="0"/>
              <a:t>elements:</a:t>
            </a:r>
            <a:br>
              <a:rPr lang="en-US" sz="1900" dirty="0" smtClean="0"/>
            </a:br>
            <a:r>
              <a:rPr lang="en-US" sz="1900" b="1" dirty="0" smtClean="0"/>
              <a:t>Electrolysis </a:t>
            </a:r>
            <a:r>
              <a:rPr lang="en-US" sz="1900" b="1" dirty="0"/>
              <a:t>breaks the molten ionic compound down to its </a:t>
            </a:r>
            <a:r>
              <a:rPr lang="en-US" sz="1900" b="1" dirty="0" smtClean="0"/>
              <a:t>elements, giving </a:t>
            </a:r>
            <a:r>
              <a:rPr lang="en-US" sz="1900" b="1" dirty="0"/>
              <a:t>the metal at the cathode, and the non-metal at the anode.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So it is a very important process. We depend on it to obtain </a:t>
            </a:r>
            <a:r>
              <a:rPr lang="en-US" sz="1900" dirty="0" smtClean="0"/>
              <a:t>reactive metals </a:t>
            </a:r>
            <a:r>
              <a:rPr lang="en-US" sz="1900" dirty="0"/>
              <a:t>such as lithium, sodium, potassium, magnesium, and </a:t>
            </a:r>
            <a:r>
              <a:rPr lang="en-US" sz="1900" dirty="0" err="1" smtClean="0"/>
              <a:t>aluminium</a:t>
            </a:r>
            <a:r>
              <a:rPr lang="en-US" sz="1900" dirty="0" smtClean="0"/>
              <a:t>, from </a:t>
            </a:r>
            <a:r>
              <a:rPr lang="en-US" sz="1900" dirty="0"/>
              <a:t>compounds dug from the Earth.</a:t>
            </a:r>
            <a:endParaRPr lang="en-US" sz="1900" dirty="0" smtClean="0"/>
          </a:p>
        </p:txBody>
      </p:sp>
      <p:sp>
        <p:nvSpPr>
          <p:cNvPr id="19" name="Round Same Side Corner Rectangle 1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104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012160" y="1138386"/>
            <a:ext cx="2875864" cy="1323439"/>
          </a:xfrm>
          <a:prstGeom prst="rect">
            <a:avLst/>
          </a:prstGeom>
          <a:solidFill>
            <a:srgbClr val="C1D6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tabLst>
                <a:tab pos="2420938" algn="l"/>
              </a:tabLst>
            </a:pPr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 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electrode is positive?</a:t>
            </a: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Remember </a:t>
            </a:r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ositive </a:t>
            </a:r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node.</a:t>
            </a:r>
            <a:endParaRPr lang="en-GB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Oval 16"/>
          <p:cNvSpPr/>
          <p:nvPr/>
        </p:nvSpPr>
        <p:spPr>
          <a:xfrm rot="1078849">
            <a:off x="8537131" y="968068"/>
            <a:ext cx="448183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012160" y="2578546"/>
            <a:ext cx="2875864" cy="1631216"/>
          </a:xfrm>
          <a:prstGeom prst="rect">
            <a:avLst/>
          </a:prstGeom>
          <a:solidFill>
            <a:srgbClr val="C1D6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tabLst>
                <a:tab pos="2420938" algn="l"/>
              </a:tabLst>
            </a:pPr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Obtaining </a:t>
            </a:r>
            <a:r>
              <a:rPr 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aluminium</a:t>
            </a:r>
            <a:endParaRPr lang="en-US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Find out how electrolysis is used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to extract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aluminium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on page 201.</a:t>
            </a:r>
            <a:endParaRPr lang="en-GB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 rot="1078849">
            <a:off x="8537131" y="2408228"/>
            <a:ext cx="448183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hlinkClick r:id="rId7" action="ppaction://hlinksldjump"/>
          </p:cNvPr>
          <p:cNvSpPr txBox="1"/>
          <p:nvPr/>
        </p:nvSpPr>
        <p:spPr>
          <a:xfrm>
            <a:off x="8372532" y="1384606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  <p:pic>
        <p:nvPicPr>
          <p:cNvPr id="2" name="8.2 - Electrolysis 0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004048" y="4418409"/>
            <a:ext cx="3827622" cy="2153037"/>
          </a:xfrm>
          <a:prstGeom prst="rect">
            <a:avLst/>
          </a:prstGeom>
        </p:spPr>
      </p:pic>
      <p:pic>
        <p:nvPicPr>
          <p:cNvPr id="3" name="8.2 - Electrolysis 01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79512" y="4418408"/>
            <a:ext cx="3745662" cy="2106935"/>
          </a:xfrm>
          <a:prstGeom prst="rect">
            <a:avLst/>
          </a:prstGeom>
        </p:spPr>
      </p:pic>
      <p:sp>
        <p:nvSpPr>
          <p:cNvPr id="4" name="TextBox 3">
            <a:hlinkClick r:id="rId10" action="ppaction://hlinkfile"/>
          </p:cNvPr>
          <p:cNvSpPr txBox="1"/>
          <p:nvPr/>
        </p:nvSpPr>
        <p:spPr>
          <a:xfrm>
            <a:off x="4211960" y="4941168"/>
            <a:ext cx="527709" cy="461665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IE" sz="2400" smtClean="0"/>
              <a:t>01</a:t>
            </a:r>
            <a:endParaRPr lang="en-GB" sz="2400"/>
          </a:p>
        </p:txBody>
      </p:sp>
      <p:sp>
        <p:nvSpPr>
          <p:cNvPr id="13" name="TextBox 12">
            <a:hlinkClick r:id="rId11" action="ppaction://hlinkfile"/>
          </p:cNvPr>
          <p:cNvSpPr txBox="1"/>
          <p:nvPr/>
        </p:nvSpPr>
        <p:spPr>
          <a:xfrm>
            <a:off x="4211960" y="5590441"/>
            <a:ext cx="527709" cy="461665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IE" sz="2400" smtClean="0"/>
              <a:t>02</a:t>
            </a:r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243802296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8.2 – The Principles of Electrolysis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0" y="1124744"/>
            <a:ext cx="871297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 smtClean="0">
                <a:solidFill>
                  <a:srgbClr val="C00000"/>
                </a:solidFill>
              </a:rPr>
              <a:t>The </a:t>
            </a:r>
            <a:r>
              <a:rPr lang="en-US" sz="1900" b="1" dirty="0">
                <a:solidFill>
                  <a:srgbClr val="C00000"/>
                </a:solidFill>
              </a:rPr>
              <a:t>electrolysis of aqueous solutions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Electrolysis can also be carried out on solutions of ionic compounds </a:t>
            </a:r>
            <a:r>
              <a:rPr lang="en-US" sz="1900" dirty="0" smtClean="0"/>
              <a:t>in water</a:t>
            </a:r>
            <a:r>
              <a:rPr lang="en-US" sz="1900" dirty="0"/>
              <a:t>, because the ions in solutions are free to move. But the result </a:t>
            </a:r>
            <a:r>
              <a:rPr lang="en-US" sz="1900" dirty="0" smtClean="0"/>
              <a:t>may be </a:t>
            </a:r>
            <a:r>
              <a:rPr lang="en-US" sz="1900" dirty="0"/>
              <a:t>different than for the molten compound. Compare these:</a:t>
            </a:r>
            <a:endParaRPr lang="en-US" sz="1900" dirty="0" smtClean="0"/>
          </a:p>
        </p:txBody>
      </p:sp>
      <p:sp>
        <p:nvSpPr>
          <p:cNvPr id="19" name="Round Same Side Corner Rectangle 1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105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5168394"/>
              </p:ext>
            </p:extLst>
          </p:nvPr>
        </p:nvGraphicFramePr>
        <p:xfrm>
          <a:off x="179509" y="2398113"/>
          <a:ext cx="6116227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2233"/>
                <a:gridCol w="1864703"/>
                <a:gridCol w="1939291"/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en-GB" sz="18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Electrolyte</a:t>
                      </a:r>
                      <a:endParaRPr lang="en-GB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1" i="0" u="none" strike="noStrike" kern="1200" baseline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 the cathode (-) you get …</a:t>
                      </a:r>
                      <a:endParaRPr lang="en-GB" b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 the anode (+) you get …</a:t>
                      </a:r>
                      <a:endParaRPr lang="en-GB" b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molten sodium chloride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sodium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chlorine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concentrated solution of sodium chloride</a:t>
                      </a:r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hydrogen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chlorine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79510" y="4638035"/>
            <a:ext cx="6264698" cy="2095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Why the difference?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Because the water itself produces ions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Although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water is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molecular, a tiny % of its molecules is split up into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ions: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mtClean="0">
                <a:latin typeface="Arial" panose="020B0604020202020204" pitchFamily="34" charset="0"/>
                <a:cs typeface="Arial" panose="020B0604020202020204" pitchFamily="34" charset="0"/>
              </a:rPr>
              <a:t>some </a:t>
            </a: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water molecules </a:t>
            </a:r>
            <a:r>
              <a:rPr lang="en-GB" smtClean="0"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rPr>
              <a:t> </a:t>
            </a:r>
            <a:r>
              <a:rPr lang="en-GB" smtClean="0">
                <a:latin typeface="Arial" panose="020B0604020202020204" pitchFamily="34" charset="0"/>
                <a:cs typeface="Arial" panose="020B0604020202020204" pitchFamily="34" charset="0"/>
              </a:rPr>
              <a:t>hydrogen </a:t>
            </a: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ions </a:t>
            </a:r>
            <a:r>
              <a:rPr lang="en-GB" smtClean="0"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hydroxide </a:t>
            </a:r>
            <a:r>
              <a:rPr lang="en-GB" smtClean="0">
                <a:latin typeface="Arial" panose="020B0604020202020204" pitchFamily="34" charset="0"/>
                <a:cs typeface="Arial" panose="020B0604020202020204" pitchFamily="34" charset="0"/>
              </a:rPr>
              <a:t>ions</a:t>
            </a:r>
            <a:br>
              <a:rPr lang="en-GB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mtClean="0"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en-GB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pt-BR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H2O </a:t>
            </a:r>
            <a:r>
              <a:rPr lang="pt-B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pt-BR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pt-BR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              </a:t>
            </a:r>
            <a:r>
              <a:rPr lang="en-GB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rPr>
              <a:t> </a:t>
            </a:r>
            <a:r>
              <a:rPr lang="en-GB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rPr>
              <a:t>        </a:t>
            </a:r>
            <a:r>
              <a:rPr lang="pt-BR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pt-BR" baseline="30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pt-BR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pt-BR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aq</a:t>
            </a:r>
            <a:r>
              <a:rPr lang="pt-B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pt-BR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+     OH</a:t>
            </a:r>
            <a:r>
              <a:rPr lang="pt-BR" baseline="30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pt-BR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pt-BR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aq</a:t>
            </a:r>
            <a:r>
              <a:rPr lang="pt-BR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These ions also take part in the electrolysis, so the products may change.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444208" y="2422043"/>
            <a:ext cx="2443816" cy="4247317"/>
          </a:xfrm>
          <a:prstGeom prst="rect">
            <a:avLst/>
          </a:prstGeom>
          <a:solidFill>
            <a:srgbClr val="C1D6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  <a:buClr>
                <a:srgbClr val="C00000"/>
              </a:buClr>
              <a:tabLst>
                <a:tab pos="2420938" algn="l"/>
              </a:tabLst>
            </a:pP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Order of reactivity</a:t>
            </a:r>
            <a:endParaRPr lang="en-US" sz="20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700"/>
              </a:lnSpc>
              <a:buClr>
                <a:srgbClr val="C00000"/>
              </a:buClr>
              <a:tabLst>
                <a:tab pos="2420938" algn="l"/>
              </a:tabLs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potassium</a:t>
            </a:r>
          </a:p>
          <a:p>
            <a:pPr>
              <a:lnSpc>
                <a:spcPts val="2700"/>
              </a:lnSpc>
              <a:buClr>
                <a:srgbClr val="C00000"/>
              </a:buClr>
              <a:tabLst>
                <a:tab pos="2420938" algn="l"/>
              </a:tabLs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sodium</a:t>
            </a:r>
          </a:p>
          <a:p>
            <a:pPr>
              <a:lnSpc>
                <a:spcPts val="2700"/>
              </a:lnSpc>
              <a:buClr>
                <a:srgbClr val="C00000"/>
              </a:buClr>
              <a:tabLst>
                <a:tab pos="2420938" algn="l"/>
              </a:tabLs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calcium</a:t>
            </a:r>
          </a:p>
          <a:p>
            <a:pPr>
              <a:lnSpc>
                <a:spcPts val="2700"/>
              </a:lnSpc>
              <a:buClr>
                <a:srgbClr val="C00000"/>
              </a:buClr>
              <a:tabLst>
                <a:tab pos="2420938" algn="l"/>
              </a:tabLs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magnesium</a:t>
            </a:r>
          </a:p>
          <a:p>
            <a:pPr>
              <a:lnSpc>
                <a:spcPts val="2700"/>
              </a:lnSpc>
              <a:buClr>
                <a:srgbClr val="C00000"/>
              </a:buClr>
              <a:tabLst>
                <a:tab pos="2420938" algn="l"/>
              </a:tabLst>
            </a:pP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aluminium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700"/>
              </a:lnSpc>
              <a:buClr>
                <a:srgbClr val="C00000"/>
              </a:buClr>
              <a:tabLst>
                <a:tab pos="2420938" algn="l"/>
              </a:tabLs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zinc</a:t>
            </a:r>
          </a:p>
          <a:p>
            <a:pPr>
              <a:lnSpc>
                <a:spcPts val="2700"/>
              </a:lnSpc>
              <a:buClr>
                <a:srgbClr val="C00000"/>
              </a:buClr>
              <a:tabLst>
                <a:tab pos="2420938" algn="l"/>
              </a:tabLs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iron</a:t>
            </a:r>
          </a:p>
          <a:p>
            <a:pPr>
              <a:lnSpc>
                <a:spcPts val="2700"/>
              </a:lnSpc>
              <a:buClr>
                <a:srgbClr val="C00000"/>
              </a:buClr>
              <a:tabLst>
                <a:tab pos="2420938" algn="l"/>
              </a:tabLs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lead</a:t>
            </a:r>
          </a:p>
          <a:p>
            <a:pPr>
              <a:lnSpc>
                <a:spcPts val="2700"/>
              </a:lnSpc>
              <a:buClr>
                <a:srgbClr val="C00000"/>
              </a:buClr>
              <a:tabLst>
                <a:tab pos="2420938" algn="l"/>
              </a:tabLs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hydrogen</a:t>
            </a:r>
          </a:p>
          <a:p>
            <a:pPr>
              <a:lnSpc>
                <a:spcPts val="2700"/>
              </a:lnSpc>
              <a:buClr>
                <a:srgbClr val="C00000"/>
              </a:buClr>
              <a:tabLst>
                <a:tab pos="2420938" algn="l"/>
              </a:tabLs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copper</a:t>
            </a:r>
          </a:p>
          <a:p>
            <a:pPr>
              <a:lnSpc>
                <a:spcPts val="2700"/>
              </a:lnSpc>
              <a:buClr>
                <a:srgbClr val="C00000"/>
              </a:buClr>
              <a:tabLst>
                <a:tab pos="2420938" algn="l"/>
              </a:tabLs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silver</a:t>
            </a:r>
            <a:endParaRPr lang="en-GB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 rot="1078849">
            <a:off x="8569974" y="2256921"/>
            <a:ext cx="414517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516216" y="5227105"/>
            <a:ext cx="2304256" cy="288032"/>
          </a:xfrm>
          <a:prstGeom prst="rect">
            <a:avLst/>
          </a:prstGeom>
          <a:solidFill>
            <a:srgbClr val="E7E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r>
              <a:rPr lang="en-US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hydrogen</a:t>
            </a:r>
            <a:endParaRPr lang="en-GB" sz="2000">
              <a:solidFill>
                <a:schemeClr val="tx1"/>
              </a:solidFill>
            </a:endParaRPr>
          </a:p>
        </p:txBody>
      </p:sp>
      <p:sp>
        <p:nvSpPr>
          <p:cNvPr id="6" name="Up Arrow 5"/>
          <p:cNvSpPr/>
          <p:nvPr/>
        </p:nvSpPr>
        <p:spPr>
          <a:xfrm>
            <a:off x="7702849" y="2878363"/>
            <a:ext cx="887341" cy="3230091"/>
          </a:xfrm>
          <a:custGeom>
            <a:avLst/>
            <a:gdLst>
              <a:gd name="connsiteX0" fmla="*/ 0 w 1008111"/>
              <a:gd name="connsiteY0" fmla="*/ 504056 h 3212838"/>
              <a:gd name="connsiteX1" fmla="*/ 504056 w 1008111"/>
              <a:gd name="connsiteY1" fmla="*/ 0 h 3212838"/>
              <a:gd name="connsiteX2" fmla="*/ 1008111 w 1008111"/>
              <a:gd name="connsiteY2" fmla="*/ 504056 h 3212838"/>
              <a:gd name="connsiteX3" fmla="*/ 773337 w 1008111"/>
              <a:gd name="connsiteY3" fmla="*/ 504056 h 3212838"/>
              <a:gd name="connsiteX4" fmla="*/ 773337 w 1008111"/>
              <a:gd name="connsiteY4" fmla="*/ 3212838 h 3212838"/>
              <a:gd name="connsiteX5" fmla="*/ 234774 w 1008111"/>
              <a:gd name="connsiteY5" fmla="*/ 3212838 h 3212838"/>
              <a:gd name="connsiteX6" fmla="*/ 234774 w 1008111"/>
              <a:gd name="connsiteY6" fmla="*/ 504056 h 3212838"/>
              <a:gd name="connsiteX7" fmla="*/ 0 w 1008111"/>
              <a:gd name="connsiteY7" fmla="*/ 504056 h 3212838"/>
              <a:gd name="connsiteX0" fmla="*/ 0 w 1008111"/>
              <a:gd name="connsiteY0" fmla="*/ 504056 h 3230091"/>
              <a:gd name="connsiteX1" fmla="*/ 504056 w 1008111"/>
              <a:gd name="connsiteY1" fmla="*/ 0 h 3230091"/>
              <a:gd name="connsiteX2" fmla="*/ 1008111 w 1008111"/>
              <a:gd name="connsiteY2" fmla="*/ 504056 h 3230091"/>
              <a:gd name="connsiteX3" fmla="*/ 773337 w 1008111"/>
              <a:gd name="connsiteY3" fmla="*/ 504056 h 3230091"/>
              <a:gd name="connsiteX4" fmla="*/ 773337 w 1008111"/>
              <a:gd name="connsiteY4" fmla="*/ 3212838 h 3230091"/>
              <a:gd name="connsiteX5" fmla="*/ 510819 w 1008111"/>
              <a:gd name="connsiteY5" fmla="*/ 3230091 h 3230091"/>
              <a:gd name="connsiteX6" fmla="*/ 234774 w 1008111"/>
              <a:gd name="connsiteY6" fmla="*/ 504056 h 3230091"/>
              <a:gd name="connsiteX7" fmla="*/ 0 w 1008111"/>
              <a:gd name="connsiteY7" fmla="*/ 504056 h 3230091"/>
              <a:gd name="connsiteX0" fmla="*/ 0 w 1008111"/>
              <a:gd name="connsiteY0" fmla="*/ 504056 h 3230091"/>
              <a:gd name="connsiteX1" fmla="*/ 504056 w 1008111"/>
              <a:gd name="connsiteY1" fmla="*/ 0 h 3230091"/>
              <a:gd name="connsiteX2" fmla="*/ 1008111 w 1008111"/>
              <a:gd name="connsiteY2" fmla="*/ 504056 h 3230091"/>
              <a:gd name="connsiteX3" fmla="*/ 773337 w 1008111"/>
              <a:gd name="connsiteY3" fmla="*/ 504056 h 3230091"/>
              <a:gd name="connsiteX4" fmla="*/ 549050 w 1008111"/>
              <a:gd name="connsiteY4" fmla="*/ 3212838 h 3230091"/>
              <a:gd name="connsiteX5" fmla="*/ 510819 w 1008111"/>
              <a:gd name="connsiteY5" fmla="*/ 3230091 h 3230091"/>
              <a:gd name="connsiteX6" fmla="*/ 234774 w 1008111"/>
              <a:gd name="connsiteY6" fmla="*/ 504056 h 3230091"/>
              <a:gd name="connsiteX7" fmla="*/ 0 w 1008111"/>
              <a:gd name="connsiteY7" fmla="*/ 504056 h 3230091"/>
              <a:gd name="connsiteX0" fmla="*/ 0 w 973606"/>
              <a:gd name="connsiteY0" fmla="*/ 504056 h 3230091"/>
              <a:gd name="connsiteX1" fmla="*/ 469551 w 973606"/>
              <a:gd name="connsiteY1" fmla="*/ 0 h 3230091"/>
              <a:gd name="connsiteX2" fmla="*/ 973606 w 973606"/>
              <a:gd name="connsiteY2" fmla="*/ 504056 h 3230091"/>
              <a:gd name="connsiteX3" fmla="*/ 738832 w 973606"/>
              <a:gd name="connsiteY3" fmla="*/ 504056 h 3230091"/>
              <a:gd name="connsiteX4" fmla="*/ 514545 w 973606"/>
              <a:gd name="connsiteY4" fmla="*/ 3212838 h 3230091"/>
              <a:gd name="connsiteX5" fmla="*/ 476314 w 973606"/>
              <a:gd name="connsiteY5" fmla="*/ 3230091 h 3230091"/>
              <a:gd name="connsiteX6" fmla="*/ 200269 w 973606"/>
              <a:gd name="connsiteY6" fmla="*/ 504056 h 3230091"/>
              <a:gd name="connsiteX7" fmla="*/ 0 w 973606"/>
              <a:gd name="connsiteY7" fmla="*/ 504056 h 3230091"/>
              <a:gd name="connsiteX0" fmla="*/ 0 w 887341"/>
              <a:gd name="connsiteY0" fmla="*/ 504056 h 3230091"/>
              <a:gd name="connsiteX1" fmla="*/ 469551 w 887341"/>
              <a:gd name="connsiteY1" fmla="*/ 0 h 3230091"/>
              <a:gd name="connsiteX2" fmla="*/ 887341 w 887341"/>
              <a:gd name="connsiteY2" fmla="*/ 504056 h 3230091"/>
              <a:gd name="connsiteX3" fmla="*/ 738832 w 887341"/>
              <a:gd name="connsiteY3" fmla="*/ 504056 h 3230091"/>
              <a:gd name="connsiteX4" fmla="*/ 514545 w 887341"/>
              <a:gd name="connsiteY4" fmla="*/ 3212838 h 3230091"/>
              <a:gd name="connsiteX5" fmla="*/ 476314 w 887341"/>
              <a:gd name="connsiteY5" fmla="*/ 3230091 h 3230091"/>
              <a:gd name="connsiteX6" fmla="*/ 200269 w 887341"/>
              <a:gd name="connsiteY6" fmla="*/ 504056 h 3230091"/>
              <a:gd name="connsiteX7" fmla="*/ 0 w 887341"/>
              <a:gd name="connsiteY7" fmla="*/ 504056 h 3230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87341" h="3230091">
                <a:moveTo>
                  <a:pt x="0" y="504056"/>
                </a:moveTo>
                <a:lnTo>
                  <a:pt x="469551" y="0"/>
                </a:lnTo>
                <a:lnTo>
                  <a:pt x="887341" y="504056"/>
                </a:lnTo>
                <a:lnTo>
                  <a:pt x="738832" y="504056"/>
                </a:lnTo>
                <a:lnTo>
                  <a:pt x="514545" y="3212838"/>
                </a:lnTo>
                <a:lnTo>
                  <a:pt x="476314" y="3230091"/>
                </a:lnTo>
                <a:lnTo>
                  <a:pt x="200269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7543035" y="4354298"/>
            <a:ext cx="12774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/>
              <a:t>Increasing reactivity</a:t>
            </a:r>
            <a:endParaRPr lang="en-GB" sz="1600" b="1" dirty="0"/>
          </a:p>
        </p:txBody>
      </p:sp>
      <p:sp>
        <p:nvSpPr>
          <p:cNvPr id="16" name="TextBox 15">
            <a:hlinkClick r:id="rId3" action="ppaction://hlinksldjump"/>
          </p:cNvPr>
          <p:cNvSpPr txBox="1"/>
          <p:nvPr/>
        </p:nvSpPr>
        <p:spPr>
          <a:xfrm>
            <a:off x="8300524" y="941819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98761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8.2 – The Principles of Electrolysis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0" y="1124744"/>
            <a:ext cx="8712970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700" b="1" dirty="0" smtClean="0">
                <a:solidFill>
                  <a:srgbClr val="C00000"/>
                </a:solidFill>
              </a:rPr>
              <a:t>The </a:t>
            </a:r>
            <a:r>
              <a:rPr lang="en-US" sz="1700" b="1" dirty="0">
                <a:solidFill>
                  <a:srgbClr val="C00000"/>
                </a:solidFill>
              </a:rPr>
              <a:t>rules for the electrolysis of a solution</a:t>
            </a:r>
          </a:p>
          <a:p>
            <a:pPr>
              <a:buClr>
                <a:srgbClr val="0070C0"/>
              </a:buClr>
            </a:pPr>
            <a:r>
              <a:rPr lang="en-US" sz="1700" b="1" dirty="0"/>
              <a:t>At the cathode </a:t>
            </a:r>
            <a:r>
              <a:rPr lang="en-US" sz="1700" b="1" dirty="0" smtClean="0"/>
              <a:t>(-), </a:t>
            </a:r>
            <a:r>
              <a:rPr lang="en-US" sz="1700" b="1" dirty="0"/>
              <a:t>either a metal or hydrogen forms.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</a:pPr>
            <a:r>
              <a:rPr lang="en-US" sz="1700" dirty="0" smtClean="0"/>
              <a:t>The </a:t>
            </a:r>
            <a:r>
              <a:rPr lang="en-US" sz="1700" dirty="0"/>
              <a:t>more reactive an element, the more it ‘likes’ to exist as </a:t>
            </a:r>
            <a:r>
              <a:rPr lang="en-US" sz="1700" dirty="0" smtClean="0"/>
              <a:t>ions. So </a:t>
            </a:r>
            <a:r>
              <a:rPr lang="en-US" sz="1700" dirty="0"/>
              <a:t>if a metal is more reactive than hydrogen, its ions stay in </a:t>
            </a:r>
            <a:r>
              <a:rPr lang="en-US" sz="1700" dirty="0" smtClean="0"/>
              <a:t>solution and </a:t>
            </a:r>
            <a:r>
              <a:rPr lang="en-US" sz="1700" dirty="0"/>
              <a:t>hydrogen bubbles off. (Look at the list on the right.)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</a:pPr>
            <a:r>
              <a:rPr lang="en-US" sz="1700" dirty="0" smtClean="0"/>
              <a:t>But </a:t>
            </a:r>
            <a:r>
              <a:rPr lang="en-US" sz="1700" dirty="0"/>
              <a:t>if the metal is less reactive than hydrogen, the metal </a:t>
            </a:r>
            <a:r>
              <a:rPr lang="en-US" sz="1700" dirty="0" smtClean="0"/>
              <a:t>forms. </a:t>
            </a:r>
          </a:p>
          <a:p>
            <a:pPr>
              <a:buClr>
                <a:srgbClr val="0070C0"/>
              </a:buClr>
            </a:pPr>
            <a:r>
              <a:rPr lang="en-US" sz="1700" b="1" dirty="0" smtClean="0"/>
              <a:t>At </a:t>
            </a:r>
            <a:r>
              <a:rPr lang="en-US" sz="1700" b="1" dirty="0"/>
              <a:t>the anode </a:t>
            </a:r>
            <a:r>
              <a:rPr lang="en-US" sz="1700" b="1" dirty="0" smtClean="0"/>
              <a:t>(+), </a:t>
            </a:r>
            <a:r>
              <a:rPr lang="en-US" sz="1700" b="1" dirty="0"/>
              <a:t>a non-metal other than hydrogen forms.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</a:pPr>
            <a:r>
              <a:rPr lang="en-US" sz="1700" dirty="0" smtClean="0"/>
              <a:t>If </a:t>
            </a:r>
            <a:r>
              <a:rPr lang="en-US" sz="1700" dirty="0"/>
              <a:t>it is a concentrated solution of a halide (a compound </a:t>
            </a:r>
            <a:r>
              <a:rPr lang="en-US" sz="1700" dirty="0" smtClean="0"/>
              <a:t>containing Cl</a:t>
            </a:r>
            <a:r>
              <a:rPr lang="en-US" sz="1700" baseline="30000" dirty="0" smtClean="0"/>
              <a:t>-</a:t>
            </a:r>
            <a:r>
              <a:rPr lang="en-US" sz="1700" dirty="0" smtClean="0"/>
              <a:t>, Br</a:t>
            </a:r>
            <a:r>
              <a:rPr lang="en-US" sz="1700" baseline="30000" dirty="0" smtClean="0"/>
              <a:t>-</a:t>
            </a:r>
            <a:r>
              <a:rPr lang="en-US" sz="1700" dirty="0" smtClean="0"/>
              <a:t> </a:t>
            </a:r>
            <a:r>
              <a:rPr lang="en-US" sz="1700" dirty="0"/>
              <a:t>or </a:t>
            </a:r>
            <a:r>
              <a:rPr lang="en-US" sz="1700" dirty="0" smtClean="0"/>
              <a:t>I</a:t>
            </a:r>
            <a:r>
              <a:rPr lang="en-US" sz="1700" baseline="30000" dirty="0" smtClean="0"/>
              <a:t>-</a:t>
            </a:r>
            <a:r>
              <a:rPr lang="en-US" sz="1700" dirty="0" smtClean="0"/>
              <a:t> ions</a:t>
            </a:r>
            <a:r>
              <a:rPr lang="en-US" sz="1700" dirty="0"/>
              <a:t>), then chlorine, bromine, or iodine </a:t>
            </a:r>
            <a:r>
              <a:rPr lang="en-US" sz="1700" dirty="0" smtClean="0"/>
              <a:t>form.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</a:pPr>
            <a:r>
              <a:rPr lang="en-US" sz="1700" dirty="0" smtClean="0"/>
              <a:t>But </a:t>
            </a:r>
            <a:r>
              <a:rPr lang="en-US" sz="1700" dirty="0"/>
              <a:t>if the halide solution is dilute, or there is no halide, oxygen </a:t>
            </a:r>
            <a:r>
              <a:rPr lang="en-US" sz="1700" dirty="0" smtClean="0"/>
              <a:t>forms. Look </a:t>
            </a:r>
            <a:r>
              <a:rPr lang="en-US" sz="1700" dirty="0"/>
              <a:t>at these </a:t>
            </a:r>
            <a:r>
              <a:rPr lang="en-US" sz="1700" dirty="0" smtClean="0"/>
              <a:t>examples next. </a:t>
            </a:r>
            <a:r>
              <a:rPr lang="en-US" sz="1700" dirty="0"/>
              <a:t>Do they follow the rules?</a:t>
            </a:r>
            <a:endParaRPr lang="en-US" sz="1700" dirty="0" smtClean="0"/>
          </a:p>
        </p:txBody>
      </p:sp>
      <p:sp>
        <p:nvSpPr>
          <p:cNvPr id="19" name="Round Same Side Corner Rectangle 18">
            <a:hlinkClick r:id="" action="ppaction://noaction"/>
          </p:cNvPr>
          <p:cNvSpPr/>
          <p:nvPr/>
        </p:nvSpPr>
        <p:spPr>
          <a:xfrm>
            <a:off x="7067364" y="682752"/>
            <a:ext cx="600980" cy="3699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105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5295821"/>
              </p:ext>
            </p:extLst>
          </p:nvPr>
        </p:nvGraphicFramePr>
        <p:xfrm>
          <a:off x="179509" y="4077072"/>
          <a:ext cx="8712971" cy="2514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24539"/>
                <a:gridCol w="2232248"/>
                <a:gridCol w="1656184"/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en-GB" sz="16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Electrolyte</a:t>
                      </a:r>
                      <a:endParaRPr lang="en-GB" sz="16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600" b="1" i="0" u="none" strike="noStrike" kern="1200" baseline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 the cathode (-) you get …</a:t>
                      </a:r>
                      <a:endParaRPr lang="en-GB" sz="1600" b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 the anode (+) you get …</a:t>
                      </a:r>
                      <a:endParaRPr lang="en-GB" sz="1600" b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US" sz="16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concentrated solution of </a:t>
                      </a:r>
                      <a:r>
                        <a:rPr kumimoji="0" lang="en-US" sz="1600" kern="120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potassium bromide, KBr</a:t>
                      </a:r>
                      <a:endParaRPr kumimoji="0" lang="en-GB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6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Hydrogen</a:t>
                      </a:r>
                      <a:endParaRPr kumimoji="0" lang="en-GB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6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Bromine</a:t>
                      </a:r>
                      <a:endParaRPr kumimoji="0" lang="en-GB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US" sz="1600" kern="120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concentrated solution of silver nitrate, AgNO</a:t>
                      </a:r>
                      <a:r>
                        <a:rPr kumimoji="0" lang="en-US" sz="1600" kern="1200" baseline="-2500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endParaRPr kumimoji="0" lang="en-GB" sz="1600" kern="1200" baseline="-2500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IE" sz="16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Silver </a:t>
                      </a:r>
                      <a:endParaRPr kumimoji="0" lang="en-GB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6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Oxygen</a:t>
                      </a:r>
                      <a:endParaRPr kumimoji="0" lang="en-GB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6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concentrated hydrochloric acid, </a:t>
                      </a:r>
                      <a:r>
                        <a:rPr kumimoji="0" lang="en-GB" sz="1600" kern="1200" dirty="0" err="1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HCl</a:t>
                      </a:r>
                      <a:endParaRPr kumimoji="0" lang="en-GB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Hydrogen (H</a:t>
                      </a:r>
                      <a:r>
                        <a:rPr kumimoji="0" lang="en-US" sz="1600" kern="1200" baseline="30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</a:t>
                      </a:r>
                      <a:r>
                        <a:rPr kumimoji="0" lang="en-US" sz="16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is the only positive ion present)</a:t>
                      </a:r>
                      <a:endParaRPr kumimoji="0" lang="en-GB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IE" sz="16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Chlorine</a:t>
                      </a:r>
                      <a:endParaRPr kumimoji="0" lang="en-GB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US" sz="16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dilute solution of </a:t>
                      </a:r>
                      <a:r>
                        <a:rPr kumimoji="0" lang="en-US" sz="1600" kern="120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sodium chloride, </a:t>
                      </a:r>
                      <a:r>
                        <a:rPr kumimoji="0" lang="en-GB" sz="1600" kern="120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NaCl</a:t>
                      </a:r>
                      <a:endParaRPr kumimoji="0" lang="en-GB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IE" sz="16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Hydrogen</a:t>
                      </a:r>
                      <a:endParaRPr kumimoji="0" lang="en-GB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IE" sz="16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Oxygen</a:t>
                      </a:r>
                      <a:endParaRPr kumimoji="0" lang="en-GB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8300524" y="1052736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79172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8.2 – The Principles of Electrolysis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105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79512" y="1147588"/>
            <a:ext cx="8699936" cy="523374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570" b="1" dirty="0" smtClean="0"/>
              <a:t>a</a:t>
            </a:r>
            <a:r>
              <a:rPr lang="en-US" sz="2570" dirty="0" smtClean="0"/>
              <a:t> </a:t>
            </a:r>
            <a:r>
              <a:rPr lang="en-US" sz="2570" dirty="0"/>
              <a:t>Which type of compounds can be </a:t>
            </a:r>
            <a:r>
              <a:rPr lang="en-US" sz="2570" dirty="0" err="1"/>
              <a:t>electrolysed</a:t>
            </a:r>
            <a:r>
              <a:rPr lang="en-US" sz="2570" dirty="0"/>
              <a:t>? </a:t>
            </a:r>
            <a:r>
              <a:rPr lang="en-US" sz="2570" dirty="0" smtClean="0"/>
              <a:t>Why?</a:t>
            </a:r>
            <a:br>
              <a:rPr lang="en-US" sz="2570" dirty="0" smtClean="0"/>
            </a:br>
            <a:r>
              <a:rPr lang="en-US" sz="2570" b="1" dirty="0" smtClean="0"/>
              <a:t>b</a:t>
            </a:r>
            <a:r>
              <a:rPr lang="en-US" sz="2570" dirty="0" smtClean="0"/>
              <a:t> </a:t>
            </a:r>
            <a:r>
              <a:rPr lang="en-US" sz="2570" dirty="0"/>
              <a:t>What form must they be in?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570" dirty="0" smtClean="0"/>
              <a:t>What </a:t>
            </a:r>
            <a:r>
              <a:rPr lang="en-US" sz="2570" dirty="0"/>
              <a:t>does electrolysis of these molten compounds </a:t>
            </a:r>
            <a:r>
              <a:rPr lang="en-US" sz="2570" dirty="0" smtClean="0"/>
              <a:t>give?</a:t>
            </a:r>
            <a:br>
              <a:rPr lang="en-US" sz="2570" dirty="0" smtClean="0"/>
            </a:br>
            <a:r>
              <a:rPr lang="en-US" sz="2570" b="1" dirty="0" smtClean="0"/>
              <a:t>a</a:t>
            </a:r>
            <a:r>
              <a:rPr lang="en-US" sz="2570" dirty="0" smtClean="0"/>
              <a:t> </a:t>
            </a:r>
            <a:r>
              <a:rPr lang="en-US" sz="2570" dirty="0"/>
              <a:t>sodium chloride, </a:t>
            </a:r>
            <a:r>
              <a:rPr lang="en-US" sz="2570" dirty="0" err="1"/>
              <a:t>NaCl</a:t>
            </a:r>
            <a:r>
              <a:rPr lang="en-US" sz="2570" dirty="0"/>
              <a:t> </a:t>
            </a:r>
            <a:r>
              <a:rPr lang="en-US" sz="2570" dirty="0" smtClean="0"/>
              <a:t> </a:t>
            </a:r>
            <a:r>
              <a:rPr lang="en-US" sz="2570" b="1" dirty="0" smtClean="0"/>
              <a:t>b</a:t>
            </a:r>
            <a:r>
              <a:rPr lang="en-US" sz="2570" dirty="0" smtClean="0"/>
              <a:t> </a:t>
            </a:r>
            <a:r>
              <a:rPr lang="en-US" sz="2570" dirty="0" err="1"/>
              <a:t>aluminium</a:t>
            </a:r>
            <a:r>
              <a:rPr lang="en-US" sz="2570" dirty="0"/>
              <a:t> oxide, </a:t>
            </a:r>
            <a:r>
              <a:rPr lang="en-US" sz="2570" dirty="0" smtClean="0"/>
              <a:t>Al</a:t>
            </a:r>
            <a:r>
              <a:rPr lang="en-US" sz="2570" baseline="-25000" dirty="0" smtClean="0"/>
              <a:t>2</a:t>
            </a:r>
            <a:r>
              <a:rPr lang="en-US" sz="2570" dirty="0" smtClean="0"/>
              <a:t>O</a:t>
            </a:r>
            <a:r>
              <a:rPr lang="en-US" sz="2570" baseline="-25000" dirty="0" smtClean="0"/>
              <a:t>3</a:t>
            </a:r>
            <a:r>
              <a:rPr lang="en-US" sz="2570" dirty="0" smtClean="0"/>
              <a:t/>
            </a:r>
            <a:br>
              <a:rPr lang="en-US" sz="2570" dirty="0" smtClean="0"/>
            </a:br>
            <a:r>
              <a:rPr lang="en-US" sz="2570" b="1" dirty="0" smtClean="0"/>
              <a:t>c</a:t>
            </a:r>
            <a:r>
              <a:rPr lang="en-US" sz="2570" dirty="0" smtClean="0"/>
              <a:t> </a:t>
            </a:r>
            <a:r>
              <a:rPr lang="en-US" sz="2570" dirty="0"/>
              <a:t>calcium fluoride, CaF</a:t>
            </a:r>
            <a:r>
              <a:rPr lang="en-US" sz="2570" baseline="-25000" dirty="0"/>
              <a:t>2</a:t>
            </a:r>
            <a:r>
              <a:rPr lang="en-US" sz="2570" dirty="0"/>
              <a:t> </a:t>
            </a:r>
            <a:r>
              <a:rPr lang="en-US" sz="2570" dirty="0" smtClean="0"/>
              <a:t> </a:t>
            </a:r>
            <a:r>
              <a:rPr lang="en-US" sz="2570" b="1" dirty="0" smtClean="0"/>
              <a:t>d</a:t>
            </a:r>
            <a:r>
              <a:rPr lang="en-US" sz="2570" dirty="0" smtClean="0"/>
              <a:t> </a:t>
            </a:r>
            <a:r>
              <a:rPr lang="en-US" sz="2570" dirty="0"/>
              <a:t>lead sulfide, </a:t>
            </a:r>
            <a:r>
              <a:rPr lang="en-US" sz="2570" dirty="0" err="1"/>
              <a:t>PbS</a:t>
            </a:r>
            <a:endParaRPr lang="en-US" sz="2570" dirty="0"/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570" dirty="0" smtClean="0"/>
              <a:t>Name </a:t>
            </a:r>
            <a:r>
              <a:rPr lang="en-US" sz="2570" dirty="0"/>
              <a:t>the products at each electrode, when these </a:t>
            </a:r>
            <a:r>
              <a:rPr lang="en-US" sz="2570" dirty="0" smtClean="0"/>
              <a:t>aqueous solutions </a:t>
            </a:r>
            <a:r>
              <a:rPr lang="en-US" sz="2570" dirty="0"/>
              <a:t>are </a:t>
            </a:r>
            <a:r>
              <a:rPr lang="en-US" sz="2570" dirty="0" err="1"/>
              <a:t>electrolysed</a:t>
            </a:r>
            <a:r>
              <a:rPr lang="en-US" sz="2570" dirty="0"/>
              <a:t> using inert </a:t>
            </a:r>
            <a:r>
              <a:rPr lang="en-US" sz="2570" dirty="0" smtClean="0"/>
              <a:t>electrodes:</a:t>
            </a:r>
            <a:br>
              <a:rPr lang="en-US" sz="2570" dirty="0" smtClean="0"/>
            </a:br>
            <a:r>
              <a:rPr lang="en-US" sz="2570" b="1" dirty="0" smtClean="0"/>
              <a:t>a</a:t>
            </a:r>
            <a:r>
              <a:rPr lang="en-US" sz="2570" dirty="0" smtClean="0"/>
              <a:t> </a:t>
            </a:r>
            <a:r>
              <a:rPr lang="en-US" sz="2570" dirty="0"/>
              <a:t>a concentrated solution of magnesium chloride, </a:t>
            </a:r>
            <a:r>
              <a:rPr lang="en-US" sz="2570" dirty="0" smtClean="0"/>
              <a:t>MgCl</a:t>
            </a:r>
            <a:r>
              <a:rPr lang="en-US" sz="2570" baseline="-25000" dirty="0" smtClean="0"/>
              <a:t>2</a:t>
            </a:r>
            <a:r>
              <a:rPr lang="en-US" sz="2570" dirty="0" smtClean="0"/>
              <a:t/>
            </a:r>
            <a:br>
              <a:rPr lang="en-US" sz="2570" dirty="0" smtClean="0"/>
            </a:br>
            <a:r>
              <a:rPr lang="en-US" sz="2570" b="1" dirty="0" smtClean="0"/>
              <a:t>b</a:t>
            </a:r>
            <a:r>
              <a:rPr lang="en-US" sz="2570" dirty="0" smtClean="0"/>
              <a:t> </a:t>
            </a:r>
            <a:r>
              <a:rPr lang="en-US" sz="2570" dirty="0"/>
              <a:t>concentrated hydrochloric acid, </a:t>
            </a:r>
            <a:r>
              <a:rPr lang="en-US" sz="2570" dirty="0" err="1" smtClean="0"/>
              <a:t>HCl</a:t>
            </a:r>
            <a:r>
              <a:rPr lang="en-US" sz="2570" dirty="0" smtClean="0"/>
              <a:t/>
            </a:r>
            <a:br>
              <a:rPr lang="en-US" sz="2570" dirty="0" smtClean="0"/>
            </a:br>
            <a:r>
              <a:rPr lang="en-US" sz="2570" b="1" dirty="0" smtClean="0"/>
              <a:t>c</a:t>
            </a:r>
            <a:r>
              <a:rPr lang="en-US" sz="2570" dirty="0" smtClean="0"/>
              <a:t> </a:t>
            </a:r>
            <a:r>
              <a:rPr lang="en-US" sz="2570" dirty="0"/>
              <a:t>a dilute solution of copper(II) sulfate, CuSO</a:t>
            </a:r>
            <a:r>
              <a:rPr lang="en-US" sz="2570" baseline="-25000" dirty="0"/>
              <a:t>4</a:t>
            </a:r>
          </a:p>
        </p:txBody>
      </p:sp>
      <p:sp>
        <p:nvSpPr>
          <p:cNvPr id="26" name="TextBox 25">
            <a:hlinkClick r:id="rId3" action="ppaction://hlinkfile"/>
          </p:cNvPr>
          <p:cNvSpPr txBox="1"/>
          <p:nvPr/>
        </p:nvSpPr>
        <p:spPr>
          <a:xfrm>
            <a:off x="8318076" y="3678123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25" name="Oval 24"/>
          <p:cNvSpPr/>
          <p:nvPr/>
        </p:nvSpPr>
        <p:spPr>
          <a:xfrm rot="1078849">
            <a:off x="8525924" y="94633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220814" y="4470211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47325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600" dirty="0" smtClean="0"/>
              <a:t>8.3 – The Reactions at The Electrodes</a:t>
            </a:r>
            <a:endParaRPr lang="en-GB" sz="36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0" y="1124744"/>
            <a:ext cx="871297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700" b="1" dirty="0" smtClean="0">
                <a:solidFill>
                  <a:srgbClr val="C00000"/>
                </a:solidFill>
              </a:rPr>
              <a:t>What </a:t>
            </a:r>
            <a:r>
              <a:rPr lang="en-US" sz="1700" b="1" dirty="0">
                <a:solidFill>
                  <a:srgbClr val="C00000"/>
                </a:solidFill>
              </a:rPr>
              <a:t>happens to ions in the molten lead bromide?</a:t>
            </a:r>
          </a:p>
          <a:p>
            <a:pPr marL="342900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00" dirty="0"/>
              <a:t>In molten lead bromide, the ions are free to move. This shows </a:t>
            </a:r>
            <a:r>
              <a:rPr lang="en-US" sz="1700" dirty="0" smtClean="0"/>
              <a:t>what happens </a:t>
            </a:r>
            <a:r>
              <a:rPr lang="en-US" sz="1700" dirty="0"/>
              <a:t>to them, when the switch in the circuit is closed:</a:t>
            </a:r>
            <a:endParaRPr lang="en-US" sz="1700" dirty="0" smtClean="0"/>
          </a:p>
        </p:txBody>
      </p:sp>
      <p:sp>
        <p:nvSpPr>
          <p:cNvPr id="19" name="Round Same Side Corner Rectangle 1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105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7584" y="1988840"/>
            <a:ext cx="1800200" cy="144016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96036" y="6300028"/>
            <a:ext cx="86244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/>
              <a:t>The reactions for other molten compounds follow the same pattern.</a:t>
            </a:r>
            <a:endParaRPr lang="en-GB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7500296"/>
              </p:ext>
            </p:extLst>
          </p:nvPr>
        </p:nvGraphicFramePr>
        <p:xfrm>
          <a:off x="210292" y="3429000"/>
          <a:ext cx="8682189" cy="2839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93556"/>
                <a:gridCol w="2736304"/>
                <a:gridCol w="2952329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5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First, the ions move.</a:t>
                      </a:r>
                    </a:p>
                    <a:p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Opposite charges attract.</a:t>
                      </a:r>
                    </a:p>
                    <a:p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 the positive lead ions </a:t>
                      </a:r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(Pb</a:t>
                      </a:r>
                      <a:r>
                        <a:rPr lang="en-US" sz="1500" b="1" baseline="30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2+</a:t>
                      </a:r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r>
                        <a:rPr lang="en-US" sz="1500" b="1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move to the cathode (-). The negative bromide ions (Br</a:t>
                      </a:r>
                      <a:r>
                        <a:rPr lang="en-US" sz="1500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r>
                        <a:rPr lang="en-US" sz="15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move to the anode (+). The moving ions carry the current.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 the cathode (-):</a:t>
                      </a:r>
                    </a:p>
                    <a:p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lead ions each receive two</a:t>
                      </a:r>
                      <a:r>
                        <a:rPr lang="en-US" sz="15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electrons and become lead atoms. The half-equation is: </a:t>
                      </a:r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Pb</a:t>
                      </a:r>
                      <a:r>
                        <a:rPr lang="en-US" sz="1500" b="1" baseline="30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2+</a:t>
                      </a:r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1500" b="1" i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+ 2e</a:t>
                      </a:r>
                      <a:r>
                        <a:rPr lang="en-US" sz="1500" b="1" baseline="30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  <a:t> </a:t>
                      </a:r>
                      <a:r>
                        <a:rPr lang="en-US" sz="1500" b="1" dirty="0" err="1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Pb</a:t>
                      </a:r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(l)</a:t>
                      </a:r>
                    </a:p>
                    <a:p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Lead collects on the electrode and eventually drops off it.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 the anode (+):</a:t>
                      </a:r>
                    </a:p>
                    <a:p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bromide ions each give up an</a:t>
                      </a:r>
                      <a:r>
                        <a:rPr lang="en-US" sz="15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electron, and become atoms. These</a:t>
                      </a:r>
                      <a:r>
                        <a:rPr lang="en-US" sz="15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then pair up to form molecules. The half-equation is:</a:t>
                      </a:r>
                    </a:p>
                    <a:p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2Br</a:t>
                      </a:r>
                      <a:r>
                        <a:rPr lang="en-US" sz="1500" b="1" baseline="30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1500" b="1" i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</a:t>
                      </a:r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  <a:t> </a:t>
                      </a:r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</a:t>
                      </a:r>
                      <a:r>
                        <a:rPr lang="en-US" sz="1500" b="1" baseline="-25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1500" b="1" i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</a:t>
                      </a:r>
                      <a:r>
                        <a:rPr lang="en-US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+ 2e</a:t>
                      </a:r>
                      <a:r>
                        <a:rPr lang="en-US" sz="1500" b="1" baseline="30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  <a:p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bromine gas bubbles off.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free ions move.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7E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Ions gain electrons: reduction.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7E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Ions lose electrons: oxidation.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7EF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Remember </a:t>
                      </a:r>
                      <a:r>
                        <a:rPr lang="en-US" sz="15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OILRIG</a:t>
                      </a:r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</a:t>
                      </a:r>
                    </a:p>
                    <a:p>
                      <a:r>
                        <a:rPr lang="en-US" sz="15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xidation </a:t>
                      </a:r>
                      <a:r>
                        <a:rPr lang="en-US" sz="15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 </a:t>
                      </a:r>
                      <a:r>
                        <a:rPr lang="en-US" sz="15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oss of electrons,</a:t>
                      </a:r>
                    </a:p>
                    <a:p>
                      <a:r>
                        <a:rPr lang="en-US" sz="15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eduction </a:t>
                      </a:r>
                      <a:r>
                        <a:rPr lang="en-US" sz="15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 </a:t>
                      </a:r>
                      <a:r>
                        <a:rPr lang="en-US" sz="15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</a:t>
                      </a:r>
                      <a:r>
                        <a:rPr lang="en-US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ain of electrons.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1D6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5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Overall, electrolysis is a redox reaction.</a:t>
                      </a:r>
                    </a:p>
                    <a:p>
                      <a:pPr algn="ctr"/>
                      <a:r>
                        <a:rPr lang="en-US" sz="15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Reduction takes place at the cathode</a:t>
                      </a:r>
                      <a:r>
                        <a:rPr lang="en-US" sz="15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br>
                        <a:rPr lang="en-US" sz="15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5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 oxidation at the anode.</a:t>
                      </a:r>
                      <a:endParaRPr lang="en-GB" sz="15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Right Triangle 6"/>
          <p:cNvSpPr/>
          <p:nvPr/>
        </p:nvSpPr>
        <p:spPr>
          <a:xfrm rot="13500000">
            <a:off x="2886128" y="5624943"/>
            <a:ext cx="564377" cy="557139"/>
          </a:xfrm>
          <a:prstGeom prst="rtTriangle">
            <a:avLst/>
          </a:prstGeom>
          <a:solidFill>
            <a:srgbClr val="C1D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9912" y="1957531"/>
            <a:ext cx="1728192" cy="144016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69943" y="1889570"/>
            <a:ext cx="1820483" cy="1440161"/>
          </a:xfrm>
          <a:prstGeom prst="rect">
            <a:avLst/>
          </a:prstGeom>
        </p:spPr>
      </p:pic>
      <p:sp>
        <p:nvSpPr>
          <p:cNvPr id="13" name="TextBox 12">
            <a:hlinkClick r:id="rId6" action="ppaction://hlinksldjump"/>
          </p:cNvPr>
          <p:cNvSpPr txBox="1"/>
          <p:nvPr/>
        </p:nvSpPr>
        <p:spPr>
          <a:xfrm>
            <a:off x="8220814" y="594928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66056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600" dirty="0" smtClean="0"/>
              <a:t>8.3 – The Reactions at The Electrodes</a:t>
            </a:r>
            <a:endParaRPr lang="en-GB" sz="36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0" y="1124744"/>
            <a:ext cx="87129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 smtClean="0">
                <a:solidFill>
                  <a:srgbClr val="C00000"/>
                </a:solidFill>
              </a:rPr>
              <a:t>For </a:t>
            </a:r>
            <a:r>
              <a:rPr lang="en-US" b="1" dirty="0">
                <a:solidFill>
                  <a:srgbClr val="C00000"/>
                </a:solidFill>
              </a:rPr>
              <a:t>a concentrated solution of sodium chloride</a:t>
            </a:r>
          </a:p>
          <a:p>
            <a:pPr marL="342900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This time, ions from water are also present:</a:t>
            </a:r>
            <a:endParaRPr lang="en-US" dirty="0" smtClean="0"/>
          </a:p>
        </p:txBody>
      </p:sp>
      <p:sp>
        <p:nvSpPr>
          <p:cNvPr id="19" name="Round Same Side Corner Rectangle 1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105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96036" y="6021288"/>
            <a:ext cx="862443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900"/>
              <a:t>When the hydrogen and chlorine bubble off, </a:t>
            </a:r>
            <a:r>
              <a:rPr lang="en-US" sz="1900" smtClean="0"/>
              <a:t>Na</a:t>
            </a:r>
            <a:r>
              <a:rPr lang="en-US" sz="1900" baseline="3000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sz="1900" smtClean="0"/>
              <a:t> </a:t>
            </a:r>
            <a:r>
              <a:rPr lang="en-US" sz="1900"/>
              <a:t>and </a:t>
            </a:r>
            <a:r>
              <a:rPr lang="en-US" sz="1900" smtClean="0"/>
              <a:t>OH</a:t>
            </a:r>
            <a:r>
              <a:rPr lang="en-US" sz="1900" baseline="3000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1900" smtClean="0"/>
              <a:t> </a:t>
            </a:r>
            <a:r>
              <a:rPr lang="en-US" sz="1900"/>
              <a:t>ions are left</a:t>
            </a:r>
          </a:p>
          <a:p>
            <a:r>
              <a:rPr lang="en-US" sz="1900" dirty="0"/>
              <a:t>behind – so a solution of sodium hydroxide is formed.</a:t>
            </a:r>
            <a:endParaRPr lang="en-GB" sz="19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9939651"/>
              </p:ext>
            </p:extLst>
          </p:nvPr>
        </p:nvGraphicFramePr>
        <p:xfrm>
          <a:off x="210292" y="4005064"/>
          <a:ext cx="8682189" cy="201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93556"/>
                <a:gridCol w="2880320"/>
                <a:gridCol w="2808313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8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solution contains Na</a:t>
                      </a:r>
                      <a:r>
                        <a:rPr lang="en-US" sz="1800" b="0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lang="en-US" sz="18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ions and Cl</a:t>
                      </a:r>
                      <a:r>
                        <a:rPr lang="en-US" sz="1800" b="0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18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ions from the salt, and H</a:t>
                      </a:r>
                      <a:r>
                        <a:rPr lang="en-US" sz="1800" b="0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lang="en-US" sz="18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 OH</a:t>
                      </a:r>
                      <a:r>
                        <a:rPr lang="en-US" sz="1800" b="0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18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ions from water.</a:t>
                      </a:r>
                    </a:p>
                    <a:p>
                      <a:r>
                        <a:rPr lang="en-US" sz="18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positive ions go to the cathode</a:t>
                      </a:r>
                      <a:r>
                        <a:rPr lang="en-US" sz="18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 the negative ions to the anode.</a:t>
                      </a:r>
                      <a:endParaRPr lang="en-GB" sz="1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 the cathode, the H</a:t>
                      </a:r>
                      <a:r>
                        <a:rPr lang="en-US" sz="1800" b="0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lang="en-US" sz="18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ions accept</a:t>
                      </a:r>
                      <a:r>
                        <a:rPr lang="en-US" sz="18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electrons, since hydrogen is less</a:t>
                      </a:r>
                    </a:p>
                    <a:p>
                      <a:r>
                        <a:rPr lang="en-US" sz="18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reactive than sodium:</a:t>
                      </a:r>
                    </a:p>
                    <a:p>
                      <a:r>
                        <a:rPr lang="en-US" sz="18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2H</a:t>
                      </a:r>
                      <a:r>
                        <a:rPr lang="en-US" sz="1800" b="1" baseline="30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lang="en-US" sz="18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1800" b="1" i="1" dirty="0" err="1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aq</a:t>
                      </a:r>
                      <a:r>
                        <a:rPr lang="en-US" sz="18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+ 2e</a:t>
                      </a:r>
                      <a:r>
                        <a:rPr lang="en-US" sz="1800" b="1" baseline="30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18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  <a:t> </a:t>
                      </a:r>
                      <a:r>
                        <a:rPr lang="en-US" sz="18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</a:t>
                      </a:r>
                      <a:r>
                        <a:rPr lang="en-US" sz="1800" b="1" baseline="-25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18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1800" b="1" i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</a:t>
                      </a:r>
                      <a:r>
                        <a:rPr lang="en-US" sz="18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r>
                        <a:rPr lang="en-US" sz="18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hydrogen gas bubbles off.</a:t>
                      </a:r>
                      <a:endParaRPr lang="en-GB" sz="1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 the anode, the Cl</a:t>
                      </a:r>
                      <a:r>
                        <a:rPr lang="en-US" sz="1800" b="0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18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ions give up electrons more readily than the</a:t>
                      </a:r>
                      <a:r>
                        <a:rPr lang="en-US" sz="18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OH</a:t>
                      </a:r>
                      <a:r>
                        <a:rPr lang="en-US" sz="1800" b="0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18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ions do.</a:t>
                      </a:r>
                    </a:p>
                    <a:p>
                      <a:r>
                        <a:rPr lang="en-US" sz="18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2Cl</a:t>
                      </a:r>
                      <a:r>
                        <a:rPr lang="en-US" sz="1800" b="1" baseline="30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18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1800" b="1" i="1" dirty="0" err="1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aq</a:t>
                      </a:r>
                      <a:r>
                        <a:rPr lang="en-US" sz="18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</a:t>
                      </a:r>
                      <a:r>
                        <a:rPr lang="en-US" sz="18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  <a:t> </a:t>
                      </a:r>
                      <a:r>
                        <a:rPr lang="en-US" sz="18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</a:t>
                      </a:r>
                      <a:r>
                        <a:rPr lang="en-US" sz="1800" b="1" baseline="-25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18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1800" b="1" i="1" dirty="0" err="1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aq</a:t>
                      </a:r>
                      <a:r>
                        <a:rPr lang="en-US" sz="18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+ 2e</a:t>
                      </a:r>
                      <a:r>
                        <a:rPr lang="en-US" sz="1800" b="1" baseline="30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1800" b="1" dirty="0" smtClean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8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chlorine gas bubbles off.</a:t>
                      </a:r>
                      <a:endParaRPr lang="en-GB" sz="1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327" b="3222"/>
          <a:stretch/>
        </p:blipFill>
        <p:spPr>
          <a:xfrm>
            <a:off x="412593" y="1844824"/>
            <a:ext cx="2647239" cy="208823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772" b="3222"/>
          <a:stretch/>
        </p:blipFill>
        <p:spPr>
          <a:xfrm>
            <a:off x="3467436" y="1844824"/>
            <a:ext cx="2484189" cy="204901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549" b="6445"/>
          <a:stretch/>
        </p:blipFill>
        <p:spPr>
          <a:xfrm>
            <a:off x="6232171" y="1844824"/>
            <a:ext cx="2484189" cy="2049016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6012160" y="1138386"/>
            <a:ext cx="2875864" cy="707886"/>
          </a:xfrm>
          <a:prstGeom prst="rect">
            <a:avLst/>
          </a:prstGeom>
          <a:solidFill>
            <a:srgbClr val="C1D6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tabLst>
                <a:tab pos="2420938" algn="l"/>
              </a:tabLst>
            </a:pPr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Remember RAC?</a:t>
            </a:r>
            <a:endParaRPr lang="en-US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C00000"/>
              </a:buClr>
              <a:tabLst>
                <a:tab pos="2420938" algn="l"/>
              </a:tabLst>
            </a:pPr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eduction </a:t>
            </a:r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 </a:t>
            </a:r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athode</a:t>
            </a:r>
            <a:endParaRPr lang="en-GB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val 14"/>
          <p:cNvSpPr/>
          <p:nvPr/>
        </p:nvSpPr>
        <p:spPr>
          <a:xfrm rot="1078849">
            <a:off x="8537131" y="968068"/>
            <a:ext cx="448183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hlinkClick r:id="rId6" action="ppaction://hlinksldjump"/>
          </p:cNvPr>
          <p:cNvSpPr txBox="1"/>
          <p:nvPr/>
        </p:nvSpPr>
        <p:spPr>
          <a:xfrm>
            <a:off x="8220814" y="594928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20891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600" dirty="0" smtClean="0"/>
              <a:t>8.3 – The Reactions at The Electrodes</a:t>
            </a:r>
            <a:endParaRPr lang="en-GB" sz="36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0" y="1124744"/>
            <a:ext cx="87129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>
                <a:solidFill>
                  <a:srgbClr val="C00000"/>
                </a:solidFill>
              </a:rPr>
              <a:t>For a dilute solution of sodium </a:t>
            </a:r>
            <a:r>
              <a:rPr lang="en-US" b="1" dirty="0" smtClean="0">
                <a:solidFill>
                  <a:srgbClr val="C00000"/>
                </a:solidFill>
              </a:rPr>
              <a:t>chloride</a:t>
            </a:r>
            <a:endParaRPr lang="en-US" dirty="0" smtClean="0"/>
          </a:p>
        </p:txBody>
      </p:sp>
      <p:sp>
        <p:nvSpPr>
          <p:cNvPr id="19" name="Round Same Side Corner Rectangle 1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107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96036" y="5661248"/>
            <a:ext cx="8624436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When the hydrogen and oxygen bubble off, the </a:t>
            </a:r>
            <a:r>
              <a:rPr lang="en-US" sz="1900" dirty="0" smtClean="0"/>
              <a:t>Na</a:t>
            </a:r>
            <a:r>
              <a:rPr lang="en-US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sz="1900" dirty="0" smtClean="0"/>
              <a:t> </a:t>
            </a:r>
            <a:r>
              <a:rPr lang="en-US" sz="1900" dirty="0"/>
              <a:t>and </a:t>
            </a:r>
            <a:r>
              <a:rPr lang="en-US" sz="1900" dirty="0" smtClean="0"/>
              <a:t>Cl</a:t>
            </a:r>
            <a:r>
              <a:rPr lang="en-US" sz="20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1900" dirty="0" smtClean="0"/>
              <a:t> </a:t>
            </a:r>
            <a:r>
              <a:rPr lang="en-US" sz="1900" dirty="0"/>
              <a:t>ions are </a:t>
            </a:r>
            <a:r>
              <a:rPr lang="en-US" sz="1900" dirty="0" smtClean="0"/>
              <a:t>left behind</a:t>
            </a:r>
            <a:r>
              <a:rPr lang="en-US" sz="1900" dirty="0"/>
              <a:t>. So we still have a solution of sodium </a:t>
            </a:r>
            <a:r>
              <a:rPr lang="en-US" sz="1900" dirty="0" smtClean="0"/>
              <a:t>chloride!</a:t>
            </a:r>
            <a:br>
              <a:rPr lang="en-US" sz="1900" dirty="0" smtClean="0"/>
            </a:br>
            <a:r>
              <a:rPr lang="en-US" sz="1900" b="1" dirty="0" smtClean="0"/>
              <a:t>The </a:t>
            </a:r>
            <a:r>
              <a:rPr lang="en-US" sz="1900" b="1" dirty="0"/>
              <a:t>overall result is that water has been decomposed.</a:t>
            </a:r>
            <a:endParaRPr lang="en-GB" sz="1900" b="1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828637"/>
              </p:ext>
            </p:extLst>
          </p:nvPr>
        </p:nvGraphicFramePr>
        <p:xfrm>
          <a:off x="210292" y="3419708"/>
          <a:ext cx="8682189" cy="2118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49540"/>
                <a:gridCol w="2880320"/>
                <a:gridCol w="2952329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9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same ions are present as</a:t>
                      </a:r>
                      <a:r>
                        <a:rPr lang="en-US" sz="19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9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before. But now the proportion of</a:t>
                      </a:r>
                      <a:r>
                        <a:rPr lang="en-US" sz="19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9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</a:t>
                      </a:r>
                      <a:r>
                        <a:rPr lang="en-US" sz="1900" b="0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lang="en-US" sz="19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and Cl</a:t>
                      </a:r>
                      <a:r>
                        <a:rPr lang="en-US" sz="1900" b="0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19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9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ions is lower, since</a:t>
                      </a:r>
                      <a:r>
                        <a:rPr lang="en-US" sz="19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9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this is a dilute solution.</a:t>
                      </a:r>
                      <a:r>
                        <a:rPr lang="en-US" sz="19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9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 the result will be different.</a:t>
                      </a:r>
                      <a:endParaRPr lang="en-GB" sz="1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 the cathode, hydrogen ‘wins’ as</a:t>
                      </a:r>
                      <a:r>
                        <a:rPr lang="en-US" sz="19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9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before, and bubbles off:</a:t>
                      </a:r>
                    </a:p>
                    <a:p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4H</a:t>
                      </a:r>
                      <a:r>
                        <a:rPr lang="en-US" sz="1900" b="1" baseline="30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1900" b="1" i="1" dirty="0" err="1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aq</a:t>
                      </a:r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+ 4e</a:t>
                      </a:r>
                      <a:r>
                        <a:rPr lang="en-US" sz="1900" b="1" baseline="30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  <a:t> </a:t>
                      </a:r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2H</a:t>
                      </a:r>
                      <a:r>
                        <a:rPr lang="en-US" sz="1900" b="1" baseline="-25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1900" b="1" i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</a:t>
                      </a:r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r>
                        <a:rPr lang="en-US" sz="19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(4 electrons are shown, to balance</a:t>
                      </a:r>
                      <a:r>
                        <a:rPr lang="en-US" sz="19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9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half-equation at the anode.)</a:t>
                      </a:r>
                      <a:endParaRPr lang="en-GB" sz="1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 the anode, OH</a:t>
                      </a:r>
                      <a:r>
                        <a:rPr lang="en-US" sz="1900" b="0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19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ions give up electrons, since not many Cl</a:t>
                      </a:r>
                      <a:r>
                        <a:rPr lang="en-US" sz="1900" b="0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19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ions</a:t>
                      </a:r>
                      <a:r>
                        <a:rPr lang="en-US" sz="19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9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are present. Oxygen bubbles off:</a:t>
                      </a:r>
                    </a:p>
                    <a:p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4OH</a:t>
                      </a:r>
                      <a:r>
                        <a:rPr lang="en-US" sz="1900" b="1" baseline="30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1900" b="1" i="1" dirty="0" err="1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aq</a:t>
                      </a:r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r>
                        <a:rPr lang="en-US" sz="1900" b="1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  <a:t> </a:t>
                      </a:r>
                      <a:b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</a:br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  <a:t>     </a:t>
                      </a:r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n-US" sz="1900" b="1" baseline="-25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(g) + 2H</a:t>
                      </a:r>
                      <a:r>
                        <a:rPr lang="en-US" sz="1900" b="1" baseline="-25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 (</a:t>
                      </a:r>
                      <a:r>
                        <a:rPr lang="en-US" sz="1900" b="1" i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+ 4e</a:t>
                      </a:r>
                      <a:r>
                        <a:rPr lang="en-US" sz="1900" b="1" baseline="30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GB" sz="19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5536" y="1484784"/>
            <a:ext cx="2448272" cy="190101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7864" y="1484784"/>
            <a:ext cx="2520280" cy="190101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04225" y="1484784"/>
            <a:ext cx="2537048" cy="1901011"/>
          </a:xfrm>
          <a:prstGeom prst="rect">
            <a:avLst/>
          </a:prstGeom>
        </p:spPr>
      </p:pic>
      <p:sp>
        <p:nvSpPr>
          <p:cNvPr id="17" name="TextBox 16">
            <a:hlinkClick r:id="rId6" action="ppaction://hlinksldjump"/>
          </p:cNvPr>
          <p:cNvSpPr txBox="1"/>
          <p:nvPr/>
        </p:nvSpPr>
        <p:spPr>
          <a:xfrm>
            <a:off x="8220814" y="594928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68114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600" dirty="0"/>
              <a:t>8.3 – The Reactions at The Electrodes</a:t>
            </a:r>
            <a:endParaRPr lang="en-GB" sz="36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0" y="1124744"/>
            <a:ext cx="8712970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 smtClean="0">
                <a:solidFill>
                  <a:srgbClr val="C00000"/>
                </a:solidFill>
              </a:rPr>
              <a:t>Writing </a:t>
            </a:r>
            <a:r>
              <a:rPr lang="en-US" sz="1900" b="1" dirty="0">
                <a:solidFill>
                  <a:srgbClr val="C00000"/>
                </a:solidFill>
              </a:rPr>
              <a:t>the half-equations for electrode reactions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You may be asked to write half-equations for the reactions at </a:t>
            </a:r>
            <a:r>
              <a:rPr lang="en-US" sz="1900" dirty="0" smtClean="0"/>
              <a:t>electrodes. This </a:t>
            </a:r>
            <a:r>
              <a:rPr lang="en-US" sz="1900" dirty="0"/>
              <a:t>table shows the steps.</a:t>
            </a:r>
            <a:endParaRPr lang="en-US" sz="1900" dirty="0" smtClean="0"/>
          </a:p>
        </p:txBody>
      </p:sp>
      <p:sp>
        <p:nvSpPr>
          <p:cNvPr id="19" name="Round Same Side Corner Rectangle 1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107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3801016"/>
              </p:ext>
            </p:extLst>
          </p:nvPr>
        </p:nvGraphicFramePr>
        <p:xfrm>
          <a:off x="179508" y="2086312"/>
          <a:ext cx="8712971" cy="451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6508"/>
                <a:gridCol w="4176463"/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en-GB" sz="17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Steps</a:t>
                      </a:r>
                      <a:endParaRPr lang="en-GB" sz="17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700" b="1" i="0" u="none" strike="noStrike" kern="1200" baseline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Example: the electrolysis of molten magnesium chloride</a:t>
                      </a:r>
                      <a:endParaRPr lang="en-GB" sz="1700" b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7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US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First, name the ions present, and the products.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Magnesium ions and chloride ions are present. Magnesium and chlorine form.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7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Write each half-equation correctly.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Give the ion its correct charge.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Remember, positive ions go to the cathode, and</a:t>
                      </a:r>
                      <a:r>
                        <a:rPr lang="en-US" sz="17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negative ions to the anode.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Write the correct symbol for the element that forms.</a:t>
                      </a:r>
                      <a:r>
                        <a:rPr lang="en-US" sz="17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 example, Cl</a:t>
                      </a:r>
                      <a:r>
                        <a:rPr lang="en-US" sz="17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for chlorine (not Cl).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number of electrons in the equation should be</a:t>
                      </a:r>
                      <a:r>
                        <a:rPr lang="en-US" sz="17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same as the total charge on the ion(s) in it.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Ions: Mg</a:t>
                      </a:r>
                      <a:r>
                        <a:rPr lang="en-GB" sz="1700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2+</a:t>
                      </a:r>
                      <a:r>
                        <a:rPr lang="en-US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and Cl</a:t>
                      </a:r>
                      <a:r>
                        <a:rPr lang="en-GB" sz="1700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17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n-US" sz="17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7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 the cathode:</a:t>
                      </a:r>
                    </a:p>
                    <a:p>
                      <a:r>
                        <a:rPr lang="en-US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Mg</a:t>
                      </a:r>
                      <a:r>
                        <a:rPr lang="en-GB" sz="1700" baseline="3000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2+</a:t>
                      </a:r>
                      <a:r>
                        <a:rPr lang="en-US" sz="170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+ 2e</a:t>
                      </a:r>
                      <a:r>
                        <a:rPr lang="en-GB" sz="1700" baseline="3000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170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700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  <a:t> </a:t>
                      </a:r>
                      <a:r>
                        <a:rPr lang="en-US" sz="170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Mg</a:t>
                      </a:r>
                      <a:endParaRPr lang="en-US" sz="17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7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 the anode:</a:t>
                      </a:r>
                    </a:p>
                    <a:p>
                      <a:r>
                        <a:rPr lang="en-US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2Cl</a:t>
                      </a:r>
                      <a:r>
                        <a:rPr lang="en-GB" sz="1700" baseline="3000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170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700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  <a:t> </a:t>
                      </a:r>
                      <a:r>
                        <a:rPr lang="en-US" sz="170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</a:t>
                      </a:r>
                      <a:r>
                        <a:rPr lang="en-US" sz="1700" baseline="-2500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170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+ 2e</a:t>
                      </a:r>
                      <a:r>
                        <a:rPr lang="en-GB" sz="1700" baseline="3000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170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US" sz="170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two Cl</a:t>
                      </a:r>
                      <a:r>
                        <a:rPr lang="en-GB" sz="1700" baseline="3000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170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ions, so a total charge of </a:t>
                      </a:r>
                      <a:r>
                        <a:rPr lang="en-US" sz="170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2 -)</a:t>
                      </a:r>
                      <a:endParaRPr lang="en-US" sz="17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 that it is also correct to write the anode reaction as:</a:t>
                      </a:r>
                    </a:p>
                    <a:p>
                      <a:r>
                        <a:rPr lang="en-US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2Cl</a:t>
                      </a:r>
                      <a:r>
                        <a:rPr lang="en-GB" sz="1700" baseline="3000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170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- 2e</a:t>
                      </a:r>
                      <a:r>
                        <a:rPr lang="en-GB" sz="1700" baseline="3000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170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700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  <a:t> </a:t>
                      </a:r>
                      <a:r>
                        <a:rPr lang="en-US" sz="170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</a:t>
                      </a:r>
                      <a:r>
                        <a:rPr lang="en-US" sz="1700" baseline="-2500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17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7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</a:t>
                      </a:r>
                      <a:r>
                        <a:rPr lang="en-US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You could then add the state symbols.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Mg</a:t>
                      </a:r>
                      <a:r>
                        <a:rPr lang="en-GB" sz="1700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2+</a:t>
                      </a:r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GB" sz="17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+ 2e</a:t>
                      </a:r>
                      <a:r>
                        <a:rPr lang="en-GB" sz="1700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</a:t>
                      </a:r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  <a:t> </a:t>
                      </a:r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Mg (</a:t>
                      </a:r>
                      <a:r>
                        <a:rPr lang="en-GB" sz="17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2Cl</a:t>
                      </a:r>
                      <a:r>
                        <a:rPr lang="en-GB" sz="1700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GB" sz="17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</a:t>
                      </a:r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  <a:t> </a:t>
                      </a:r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</a:t>
                      </a:r>
                      <a:r>
                        <a:rPr lang="en-GB" sz="17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GB" sz="17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</a:t>
                      </a:r>
                      <a:r>
                        <a:rPr lang="en-GB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+ 2e</a:t>
                      </a:r>
                      <a:r>
                        <a:rPr lang="en-GB" sz="1700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8220814" y="580526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40345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600" dirty="0"/>
              <a:t>8.3 – The Reactions at The Electrodes</a:t>
            </a:r>
            <a:endParaRPr lang="en-GB" sz="36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107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79512" y="1109057"/>
            <a:ext cx="8699936" cy="5632311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3000" dirty="0" smtClean="0"/>
              <a:t>At </a:t>
            </a:r>
            <a:r>
              <a:rPr lang="en-US" sz="3000" dirty="0"/>
              <a:t>which electrode does reduction always take place?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3000" dirty="0" smtClean="0"/>
              <a:t>Give </a:t>
            </a:r>
            <a:r>
              <a:rPr lang="en-US" sz="3000" dirty="0"/>
              <a:t>the half-equation for the reaction at the anode, </a:t>
            </a:r>
            <a:r>
              <a:rPr lang="en-US" sz="3000" dirty="0" smtClean="0"/>
              <a:t>during the </a:t>
            </a:r>
            <a:r>
              <a:rPr lang="en-US" sz="3000" dirty="0"/>
              <a:t>electrolysis of these molten </a:t>
            </a:r>
            <a:r>
              <a:rPr lang="en-US" sz="3000" dirty="0" smtClean="0"/>
              <a:t>compounds:</a:t>
            </a:r>
            <a:br>
              <a:rPr lang="en-US" sz="3000" dirty="0" smtClean="0"/>
            </a:br>
            <a:r>
              <a:rPr lang="en-US" sz="3000" b="1" dirty="0" smtClean="0"/>
              <a:t>a</a:t>
            </a:r>
            <a:r>
              <a:rPr lang="en-US" sz="3000" dirty="0" smtClean="0"/>
              <a:t> </a:t>
            </a:r>
            <a:r>
              <a:rPr lang="en-US" sz="3000" dirty="0"/>
              <a:t>potassium chloride </a:t>
            </a:r>
            <a:r>
              <a:rPr lang="en-US" sz="3000" b="1" dirty="0"/>
              <a:t>b</a:t>
            </a:r>
            <a:r>
              <a:rPr lang="en-US" sz="3000" dirty="0"/>
              <a:t> calcium oxide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3000" dirty="0" smtClean="0"/>
              <a:t>Give </a:t>
            </a:r>
            <a:r>
              <a:rPr lang="en-US" sz="3000" dirty="0"/>
              <a:t>the two half-equations for the electrolysis </a:t>
            </a:r>
            <a:r>
              <a:rPr lang="en-US" sz="3000" dirty="0" smtClean="0"/>
              <a:t>of:</a:t>
            </a:r>
            <a:br>
              <a:rPr lang="en-US" sz="3000" dirty="0" smtClean="0"/>
            </a:br>
            <a:r>
              <a:rPr lang="en-US" sz="3000" b="1" dirty="0" smtClean="0"/>
              <a:t>a</a:t>
            </a:r>
            <a:r>
              <a:rPr lang="en-US" sz="3000" dirty="0" smtClean="0"/>
              <a:t> </a:t>
            </a:r>
            <a:r>
              <a:rPr lang="en-US" sz="3000" dirty="0"/>
              <a:t>a concentrated solution of hydrochloric acid, </a:t>
            </a:r>
            <a:r>
              <a:rPr lang="en-US" sz="3000" dirty="0" err="1" smtClean="0"/>
              <a:t>HCl</a:t>
            </a:r>
            <a:r>
              <a:rPr lang="en-US" sz="3000" dirty="0" smtClean="0"/>
              <a:t/>
            </a:r>
            <a:br>
              <a:rPr lang="en-US" sz="3000" dirty="0" smtClean="0"/>
            </a:br>
            <a:r>
              <a:rPr lang="en-US" sz="3000" b="1" dirty="0" smtClean="0"/>
              <a:t>b</a:t>
            </a:r>
            <a:r>
              <a:rPr lang="en-US" sz="3000" dirty="0" smtClean="0"/>
              <a:t> </a:t>
            </a:r>
            <a:r>
              <a:rPr lang="en-US" sz="3000" dirty="0"/>
              <a:t>a dilute solution of sodium nitrate, </a:t>
            </a:r>
            <a:r>
              <a:rPr lang="en-US" sz="3000" dirty="0" smtClean="0"/>
              <a:t>NaNO</a:t>
            </a:r>
            <a:r>
              <a:rPr lang="en-US" sz="3000" baseline="-25000" dirty="0" smtClean="0"/>
              <a:t>3</a:t>
            </a:r>
            <a:r>
              <a:rPr lang="en-US" sz="3000" dirty="0" smtClean="0"/>
              <a:t/>
            </a:r>
            <a:br>
              <a:rPr lang="en-US" sz="3000" dirty="0" smtClean="0"/>
            </a:br>
            <a:r>
              <a:rPr lang="en-US" sz="3000" b="1" dirty="0" smtClean="0"/>
              <a:t>c</a:t>
            </a:r>
            <a:r>
              <a:rPr lang="en-US" sz="3000" dirty="0" smtClean="0"/>
              <a:t> </a:t>
            </a:r>
            <a:r>
              <a:rPr lang="en-US" sz="3000" dirty="0"/>
              <a:t>a dilute solution of copper(II) chloride, CuCl</a:t>
            </a:r>
            <a:r>
              <a:rPr lang="en-US" sz="3000" baseline="-25000" dirty="0"/>
              <a:t>2</a:t>
            </a:r>
          </a:p>
        </p:txBody>
      </p:sp>
      <p:sp>
        <p:nvSpPr>
          <p:cNvPr id="26" name="TextBox 25">
            <a:hlinkClick r:id="rId3" action="ppaction://hlinkfile"/>
          </p:cNvPr>
          <p:cNvSpPr txBox="1"/>
          <p:nvPr/>
        </p:nvSpPr>
        <p:spPr>
          <a:xfrm>
            <a:off x="8244408" y="3030051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25" name="Oval 24"/>
          <p:cNvSpPr/>
          <p:nvPr/>
        </p:nvSpPr>
        <p:spPr>
          <a:xfrm rot="1078849">
            <a:off x="8525924" y="94633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220814" y="4221088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09625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8.4 </a:t>
            </a:r>
            <a:r>
              <a:rPr lang="en-GB" sz="4000" dirty="0"/>
              <a:t>– The </a:t>
            </a:r>
            <a:r>
              <a:rPr lang="en-GB" sz="4000" dirty="0" smtClean="0"/>
              <a:t>Electrolysis of Brine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0" y="1124744"/>
            <a:ext cx="87295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 smtClean="0">
                <a:solidFill>
                  <a:srgbClr val="C00000"/>
                </a:solidFill>
              </a:rPr>
              <a:t>What </a:t>
            </a:r>
            <a:r>
              <a:rPr lang="en-US" sz="2000" b="1" dirty="0">
                <a:solidFill>
                  <a:srgbClr val="C00000"/>
                </a:solidFill>
              </a:rPr>
              <a:t>is brine?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b="1" dirty="0"/>
              <a:t>Brine</a:t>
            </a:r>
            <a:r>
              <a:rPr lang="en-US" sz="2000" dirty="0"/>
              <a:t> is a concentrated solution of sodium chloride, or common </a:t>
            </a:r>
            <a:r>
              <a:rPr lang="en-US" sz="2000" dirty="0" smtClean="0"/>
              <a:t>salt. It </a:t>
            </a:r>
            <a:r>
              <a:rPr lang="en-US" sz="2000" dirty="0"/>
              <a:t>can be obtained by pumping water into salt mines to dissolve the </a:t>
            </a:r>
            <a:r>
              <a:rPr lang="en-US" sz="2000" dirty="0" smtClean="0"/>
              <a:t>salt, or </a:t>
            </a:r>
            <a:r>
              <a:rPr lang="en-US" sz="2000" dirty="0"/>
              <a:t>by evaporating seawater.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Brine might not sound very exciting – but from it, we get </a:t>
            </a:r>
            <a:r>
              <a:rPr lang="en-US" sz="2000" dirty="0" smtClean="0"/>
              <a:t>chemicals needed </a:t>
            </a:r>
            <a:r>
              <a:rPr lang="en-US" sz="2000" dirty="0"/>
              <a:t>for thousands of products we use every day. When it </a:t>
            </a:r>
            <a:r>
              <a:rPr lang="en-US" sz="2000" dirty="0" smtClean="0"/>
              <a:t>undergoes electrolysis</a:t>
            </a:r>
            <a:r>
              <a:rPr lang="en-US" sz="2000" dirty="0"/>
              <a:t>, the overall reaction is:</a:t>
            </a:r>
          </a:p>
          <a:p>
            <a:pPr>
              <a:buClr>
                <a:srgbClr val="0070C0"/>
              </a:buClr>
              <a:tabLst>
                <a:tab pos="361950" algn="l"/>
              </a:tabLst>
            </a:pPr>
            <a:r>
              <a:rPr lang="en-US" sz="2000" b="1" dirty="0" smtClean="0">
                <a:solidFill>
                  <a:srgbClr val="FF0000"/>
                </a:solidFill>
              </a:rPr>
              <a:t>	   2NaCl </a:t>
            </a:r>
            <a:r>
              <a:rPr lang="en-US" sz="2000" b="1" dirty="0">
                <a:solidFill>
                  <a:srgbClr val="FF0000"/>
                </a:solidFill>
              </a:rPr>
              <a:t>(</a:t>
            </a:r>
            <a:r>
              <a:rPr lang="en-US" sz="2000" b="1" i="1" dirty="0" err="1">
                <a:solidFill>
                  <a:srgbClr val="FF0000"/>
                </a:solidFill>
              </a:rPr>
              <a:t>aq</a:t>
            </a:r>
            <a:r>
              <a:rPr lang="en-US" sz="2000" b="1" dirty="0">
                <a:solidFill>
                  <a:srgbClr val="FF0000"/>
                </a:solidFill>
              </a:rPr>
              <a:t>) </a:t>
            </a:r>
            <a:r>
              <a:rPr lang="en-US" sz="2000" b="1" dirty="0" smtClean="0">
                <a:solidFill>
                  <a:srgbClr val="FF0000"/>
                </a:solidFill>
              </a:rPr>
              <a:t>+ </a:t>
            </a:r>
            <a:r>
              <a:rPr lang="en-US" sz="2000" b="1" dirty="0">
                <a:solidFill>
                  <a:srgbClr val="FF0000"/>
                </a:solidFill>
              </a:rPr>
              <a:t>2H</a:t>
            </a:r>
            <a:r>
              <a:rPr lang="en-US" sz="2000" b="1" baseline="-25000" dirty="0">
                <a:solidFill>
                  <a:srgbClr val="FF0000"/>
                </a:solidFill>
              </a:rPr>
              <a:t>2</a:t>
            </a:r>
            <a:r>
              <a:rPr lang="en-US" sz="2000" b="1" dirty="0">
                <a:solidFill>
                  <a:srgbClr val="FF0000"/>
                </a:solidFill>
              </a:rPr>
              <a:t>O (</a:t>
            </a:r>
            <a:r>
              <a:rPr lang="en-US" sz="2000" b="1" i="1" dirty="0">
                <a:solidFill>
                  <a:srgbClr val="FF0000"/>
                </a:solidFill>
              </a:rPr>
              <a:t>l</a:t>
            </a:r>
            <a:r>
              <a:rPr lang="en-US" sz="2000" b="1" dirty="0">
                <a:solidFill>
                  <a:srgbClr val="FF0000"/>
                </a:solidFill>
              </a:rPr>
              <a:t>) </a:t>
            </a:r>
            <a:r>
              <a:rPr lang="en-US" sz="2000" b="1" dirty="0" smtClean="0">
                <a:solidFill>
                  <a:srgbClr val="FF0000"/>
                </a:solidFill>
              </a:rPr>
              <a:t>                    2NaOH </a:t>
            </a:r>
            <a:r>
              <a:rPr lang="en-US" sz="2000" b="1" dirty="0">
                <a:solidFill>
                  <a:srgbClr val="FF0000"/>
                </a:solidFill>
              </a:rPr>
              <a:t>(</a:t>
            </a:r>
            <a:r>
              <a:rPr lang="en-US" sz="2000" b="1" i="1" dirty="0" err="1">
                <a:solidFill>
                  <a:srgbClr val="FF0000"/>
                </a:solidFill>
              </a:rPr>
              <a:t>aq</a:t>
            </a:r>
            <a:r>
              <a:rPr lang="en-US" sz="2000" b="1" dirty="0">
                <a:solidFill>
                  <a:srgbClr val="FF0000"/>
                </a:solidFill>
              </a:rPr>
              <a:t>) </a:t>
            </a:r>
            <a:r>
              <a:rPr lang="en-US" sz="2000" b="1" dirty="0" smtClean="0">
                <a:solidFill>
                  <a:srgbClr val="FF0000"/>
                </a:solidFill>
              </a:rPr>
              <a:t> +  Cl</a:t>
            </a:r>
            <a:r>
              <a:rPr lang="en-US" sz="20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000" b="1" dirty="0" smtClean="0">
                <a:solidFill>
                  <a:srgbClr val="FF0000"/>
                </a:solidFill>
              </a:rPr>
              <a:t> (</a:t>
            </a:r>
            <a:r>
              <a:rPr lang="en-US" sz="2000" b="1" i="1" dirty="0" smtClean="0">
                <a:solidFill>
                  <a:srgbClr val="FF0000"/>
                </a:solidFill>
              </a:rPr>
              <a:t>g</a:t>
            </a:r>
            <a:r>
              <a:rPr lang="en-US" sz="2000" b="1" dirty="0">
                <a:solidFill>
                  <a:srgbClr val="FF0000"/>
                </a:solidFill>
              </a:rPr>
              <a:t>) </a:t>
            </a:r>
            <a:r>
              <a:rPr lang="en-US" sz="2000" b="1" dirty="0" smtClean="0">
                <a:solidFill>
                  <a:srgbClr val="FF0000"/>
                </a:solidFill>
              </a:rPr>
              <a:t>+  H</a:t>
            </a:r>
            <a:r>
              <a:rPr lang="en-US" sz="20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000" b="1" dirty="0" smtClean="0">
                <a:solidFill>
                  <a:srgbClr val="FF0000"/>
                </a:solidFill>
              </a:rPr>
              <a:t> (</a:t>
            </a:r>
            <a:r>
              <a:rPr lang="en-US" sz="2000" b="1" i="1" dirty="0" smtClean="0">
                <a:solidFill>
                  <a:srgbClr val="FF0000"/>
                </a:solidFill>
              </a:rPr>
              <a:t>g</a:t>
            </a:r>
            <a:r>
              <a:rPr lang="en-US" sz="2000" b="1" dirty="0" smtClean="0">
                <a:solidFill>
                  <a:srgbClr val="FF0000"/>
                </a:solidFill>
              </a:rPr>
              <a:t>)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	           brine              	                     sodium </a:t>
            </a:r>
            <a:r>
              <a:rPr lang="en-US" sz="2000" dirty="0"/>
              <a:t>hydroxide </a:t>
            </a:r>
            <a:r>
              <a:rPr lang="en-US" sz="2000" dirty="0" smtClean="0"/>
              <a:t>chlorine  hydrogen</a:t>
            </a:r>
            <a:endParaRPr lang="en-US" sz="2000" dirty="0"/>
          </a:p>
        </p:txBody>
      </p:sp>
      <p:sp>
        <p:nvSpPr>
          <p:cNvPr id="19" name="Round Same Side Corner Rectangle 1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108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782"/>
          <a:stretch/>
        </p:blipFill>
        <p:spPr>
          <a:xfrm>
            <a:off x="6732240" y="4077072"/>
            <a:ext cx="2176814" cy="255744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123378" y="4581128"/>
            <a:ext cx="253685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dirty="0"/>
              <a:t>Inside a salt mine. Many </a:t>
            </a:r>
            <a:r>
              <a:rPr lang="en-US" dirty="0" smtClean="0"/>
              <a:t>countries have </a:t>
            </a:r>
            <a:r>
              <a:rPr lang="en-US" dirty="0"/>
              <a:t>underground salt beds. They </a:t>
            </a:r>
            <a:r>
              <a:rPr lang="en-US" dirty="0" smtClean="0"/>
              <a:t>were deposited </a:t>
            </a:r>
            <a:r>
              <a:rPr lang="en-US" dirty="0"/>
              <a:t>millions of years ago, </a:t>
            </a:r>
            <a:r>
              <a:rPr lang="en-US" dirty="0" smtClean="0"/>
              <a:t>when the </a:t>
            </a:r>
            <a:r>
              <a:rPr lang="en-US" dirty="0"/>
              <a:t>sea drained away from the land.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3491880" y="3284984"/>
            <a:ext cx="10711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400" smtClean="0"/>
              <a:t>electrolysis</a:t>
            </a:r>
            <a:endParaRPr lang="en-GB" sz="140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3491880" y="3573016"/>
            <a:ext cx="1071127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hlinkClick r:id="rId6" action="ppaction://hlinksldjump"/>
          </p:cNvPr>
          <p:cNvSpPr txBox="1"/>
          <p:nvPr/>
        </p:nvSpPr>
        <p:spPr>
          <a:xfrm>
            <a:off x="8300524" y="797803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71081" y="6243121"/>
            <a:ext cx="2210862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IE" smtClean="0"/>
              <a:t>Electrolysis of Brine</a:t>
            </a:r>
            <a:endParaRPr lang="en-GB"/>
          </a:p>
        </p:txBody>
      </p:sp>
      <p:pic>
        <p:nvPicPr>
          <p:cNvPr id="6" name="8.4 - Electrolysis of Brin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35570" y="3981731"/>
            <a:ext cx="3815800" cy="2144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94312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Assessment Structure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300" dirty="0"/>
              <a:t>All candidates must enter for three papers.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072362"/>
              </p:ext>
            </p:extLst>
          </p:nvPr>
        </p:nvGraphicFramePr>
        <p:xfrm>
          <a:off x="331250" y="1581160"/>
          <a:ext cx="8417211" cy="504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8742"/>
                <a:gridCol w="216024"/>
                <a:gridCol w="4032445"/>
              </a:tblGrid>
              <a:tr h="360040"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Core candidates take: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Extended candidates take: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1584176"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1                                           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multiple-choice paper consisting of 40 items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 the four-choice type.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 and AO2. Questions will be based on the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Core syllabus content.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30%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2                                        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multiple-choice paper consisting of 40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items of the four-choice type.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 and AO2. Questions will be based on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Extended syllabus content (Core and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Supplement).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30%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388560">
                <a:tc>
                  <a:txBody>
                    <a:bodyPr/>
                    <a:lstStyle/>
                    <a:p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solidFill>
                      <a:srgbClr val="92D050"/>
                    </a:solidFill>
                  </a:tcPr>
                </a:tc>
              </a:tr>
              <a:tr h="1584176">
                <a:tc>
                  <a:txBody>
                    <a:bodyPr/>
                    <a:lstStyle/>
                    <a:p>
                      <a:r>
                        <a:rPr kumimoji="0" lang="en-US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3                                 </a:t>
                      </a:r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 15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written paper consisting of short-answer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and structured questions.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 AO1 and AO2. Questions will be based on the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Core syllabus content.                                 80 marks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50%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4                               </a:t>
                      </a:r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 15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written paper consisting of short-answer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and structured questions.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 and AO2. Questions will be based on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Extended syllabus content (Core and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Supplement).                                    80 marks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50%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859104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8.4 </a:t>
            </a:r>
            <a:r>
              <a:rPr lang="en-GB" sz="4000" dirty="0"/>
              <a:t>– The </a:t>
            </a:r>
            <a:r>
              <a:rPr lang="en-GB" sz="4000" dirty="0" smtClean="0"/>
              <a:t>Electrolysis of Brine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0" y="1124744"/>
            <a:ext cx="604867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 smtClean="0">
                <a:solidFill>
                  <a:srgbClr val="C00000"/>
                </a:solidFill>
              </a:rPr>
              <a:t>The </a:t>
            </a:r>
            <a:r>
              <a:rPr lang="en-US" b="1" dirty="0">
                <a:solidFill>
                  <a:srgbClr val="C00000"/>
                </a:solidFill>
              </a:rPr>
              <a:t>electrolysis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The diagram below shows one type of cell used for this </a:t>
            </a:r>
            <a:r>
              <a:rPr lang="en-US" dirty="0" smtClean="0"/>
              <a:t>electrolysis. The </a:t>
            </a:r>
            <a:r>
              <a:rPr lang="en-US" dirty="0"/>
              <a:t>anode is made of titanium, and the cathode of steel. Now look at </a:t>
            </a:r>
            <a:r>
              <a:rPr lang="en-US" dirty="0" smtClean="0"/>
              <a:t>the diaphragm </a:t>
            </a:r>
            <a:r>
              <a:rPr lang="en-US" dirty="0"/>
              <a:t>down the middle of the cell. Its function is to let ions </a:t>
            </a:r>
            <a:r>
              <a:rPr lang="en-US" dirty="0" smtClean="0"/>
              <a:t>through, but </a:t>
            </a:r>
            <a:r>
              <a:rPr lang="en-US" dirty="0"/>
              <a:t>keep the gases apart. (So the cell is called a </a:t>
            </a:r>
            <a:r>
              <a:rPr lang="en-US" b="1" dirty="0">
                <a:solidFill>
                  <a:srgbClr val="FF0000"/>
                </a:solidFill>
              </a:rPr>
              <a:t>diaphragm cell</a:t>
            </a:r>
            <a:r>
              <a:rPr lang="en-US" dirty="0"/>
              <a:t>.)</a:t>
            </a:r>
          </a:p>
        </p:txBody>
      </p:sp>
      <p:sp>
        <p:nvSpPr>
          <p:cNvPr id="19" name="Round Same Side Corner Rectangle 1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108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372200" y="4653136"/>
            <a:ext cx="253685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dirty="0"/>
              <a:t>Chlorine has many uses. One is to </a:t>
            </a:r>
            <a:r>
              <a:rPr lang="en-US" dirty="0" smtClean="0"/>
              <a:t>kill germs </a:t>
            </a:r>
            <a:r>
              <a:rPr lang="en-US" dirty="0"/>
              <a:t>in water. Behind the scenes at </a:t>
            </a:r>
            <a:r>
              <a:rPr lang="en-US" dirty="0" smtClean="0"/>
              <a:t>a swimming </a:t>
            </a:r>
            <a:r>
              <a:rPr lang="en-US" dirty="0"/>
              <a:t>pool, this man makes </a:t>
            </a:r>
            <a:r>
              <a:rPr lang="en-US" dirty="0" smtClean="0"/>
              <a:t>sure there </a:t>
            </a:r>
            <a:r>
              <a:rPr lang="en-US" dirty="0"/>
              <a:t>is chlorine in the water.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86565" y="3156069"/>
            <a:ext cx="3977523" cy="352553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600"/>
          <a:stretch/>
        </p:blipFill>
        <p:spPr>
          <a:xfrm>
            <a:off x="6404727" y="1124744"/>
            <a:ext cx="2527234" cy="3550030"/>
          </a:xfrm>
          <a:prstGeom prst="rect">
            <a:avLst/>
          </a:prstGeom>
        </p:spPr>
      </p:pic>
      <p:sp>
        <p:nvSpPr>
          <p:cNvPr id="11" name="TextBox 10">
            <a:hlinkClick r:id="rId5" action="ppaction://hlinksldjump"/>
          </p:cNvPr>
          <p:cNvSpPr txBox="1"/>
          <p:nvPr/>
        </p:nvSpPr>
        <p:spPr>
          <a:xfrm>
            <a:off x="8244408" y="3894147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09769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8.4 </a:t>
            </a:r>
            <a:r>
              <a:rPr lang="en-GB" sz="4000" dirty="0"/>
              <a:t>– The </a:t>
            </a:r>
            <a:r>
              <a:rPr lang="en-GB" sz="4000" dirty="0" smtClean="0"/>
              <a:t>Electrolysis of Brine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0" y="1124744"/>
            <a:ext cx="6048674" cy="5706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10" b="1" dirty="0" smtClean="0">
                <a:solidFill>
                  <a:srgbClr val="C00000"/>
                </a:solidFill>
              </a:rPr>
              <a:t>The </a:t>
            </a:r>
            <a:r>
              <a:rPr lang="en-US" sz="1910" b="1" dirty="0">
                <a:solidFill>
                  <a:srgbClr val="C00000"/>
                </a:solidFill>
              </a:rPr>
              <a:t>electrolysis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10" dirty="0" smtClean="0"/>
              <a:t>The ions present are Na</a:t>
            </a:r>
            <a:r>
              <a:rPr lang="en-US" sz="1910" baseline="30000" dirty="0" smtClean="0"/>
              <a:t>+</a:t>
            </a:r>
            <a:r>
              <a:rPr lang="en-US" sz="1910" dirty="0" smtClean="0"/>
              <a:t> and Cl</a:t>
            </a:r>
            <a:r>
              <a:rPr lang="en-US" sz="1910" baseline="30000" dirty="0" smtClean="0"/>
              <a:t>-</a:t>
            </a:r>
            <a:r>
              <a:rPr lang="en-US" sz="1910" dirty="0" smtClean="0"/>
              <a:t> from the salt, and H</a:t>
            </a:r>
            <a:r>
              <a:rPr lang="en-US" sz="1910" baseline="30000" dirty="0" smtClean="0"/>
              <a:t>+</a:t>
            </a:r>
            <a:r>
              <a:rPr lang="en-US" sz="1910" dirty="0" smtClean="0"/>
              <a:t> and OH</a:t>
            </a:r>
            <a:r>
              <a:rPr lang="en-US" sz="1910" baseline="30000" dirty="0"/>
              <a:t>-</a:t>
            </a:r>
            <a:r>
              <a:rPr lang="en-US" sz="1910" dirty="0" smtClean="0"/>
              <a:t> from the water. The reactions at the electrodes are exactly as shown at the bottom of </a:t>
            </a:r>
            <a:r>
              <a:rPr lang="en-US" sz="1910" dirty="0"/>
              <a:t>page 106. (Look back at them.)</a:t>
            </a:r>
          </a:p>
          <a:p>
            <a:pPr>
              <a:buClr>
                <a:srgbClr val="0070C0"/>
              </a:buClr>
            </a:pPr>
            <a:r>
              <a:rPr lang="en-US" sz="1910" b="1" dirty="0"/>
              <a:t>At the cathode</a:t>
            </a:r>
            <a:r>
              <a:rPr lang="en-US" sz="1910" dirty="0"/>
              <a:t> Hydrogen is discharged in preference to </a:t>
            </a:r>
            <a:r>
              <a:rPr lang="en-US" sz="1910" dirty="0" smtClean="0"/>
              <a:t>sodium:</a:t>
            </a:r>
            <a:br>
              <a:rPr lang="en-US" sz="1910" dirty="0" smtClean="0"/>
            </a:br>
            <a:r>
              <a:rPr lang="en-US" sz="1910" smtClean="0"/>
              <a:t>		</a:t>
            </a:r>
            <a:r>
              <a:rPr lang="en-US" sz="1910" b="1" smtClean="0">
                <a:solidFill>
                  <a:srgbClr val="FF0000"/>
                </a:solidFill>
              </a:rPr>
              <a:t>2H</a:t>
            </a:r>
            <a:r>
              <a:rPr lang="en-US" sz="1910" b="1" baseline="30000" dirty="0" smtClean="0">
                <a:solidFill>
                  <a:srgbClr val="FF0000"/>
                </a:solidFill>
              </a:rPr>
              <a:t>+</a:t>
            </a:r>
            <a:r>
              <a:rPr lang="en-US" sz="1910" b="1" dirty="0" smtClean="0">
                <a:solidFill>
                  <a:srgbClr val="FF0000"/>
                </a:solidFill>
              </a:rPr>
              <a:t> </a:t>
            </a:r>
            <a:r>
              <a:rPr lang="en-US" sz="1910" b="1" dirty="0">
                <a:solidFill>
                  <a:srgbClr val="FF0000"/>
                </a:solidFill>
              </a:rPr>
              <a:t>(</a:t>
            </a:r>
            <a:r>
              <a:rPr lang="en-US" sz="1910" b="1" i="1" dirty="0" err="1">
                <a:solidFill>
                  <a:srgbClr val="FF0000"/>
                </a:solidFill>
              </a:rPr>
              <a:t>aq</a:t>
            </a:r>
            <a:r>
              <a:rPr lang="en-US" sz="1910" b="1" dirty="0">
                <a:solidFill>
                  <a:srgbClr val="FF0000"/>
                </a:solidFill>
              </a:rPr>
              <a:t>) </a:t>
            </a:r>
            <a:r>
              <a:rPr lang="en-US" sz="1910" b="1" dirty="0" smtClean="0">
                <a:solidFill>
                  <a:srgbClr val="FF0000"/>
                </a:solidFill>
              </a:rPr>
              <a:t>+ 2e</a:t>
            </a:r>
            <a:r>
              <a:rPr lang="en-US" sz="1910" b="1" baseline="30000" dirty="0">
                <a:solidFill>
                  <a:srgbClr val="FF0000"/>
                </a:solidFill>
              </a:rPr>
              <a:t>-</a:t>
            </a:r>
            <a:r>
              <a:rPr lang="en-US" sz="1910" b="1" dirty="0" smtClean="0">
                <a:solidFill>
                  <a:srgbClr val="FF0000"/>
                </a:solidFill>
              </a:rPr>
              <a:t> </a:t>
            </a:r>
            <a:r>
              <a:rPr lang="en-US" sz="191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sz="1910" b="1" dirty="0" smtClean="0">
                <a:solidFill>
                  <a:srgbClr val="FF0000"/>
                </a:solidFill>
              </a:rPr>
              <a:t>H</a:t>
            </a:r>
            <a:r>
              <a:rPr lang="en-US" sz="191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1910" b="1" dirty="0" smtClean="0">
                <a:solidFill>
                  <a:srgbClr val="FF0000"/>
                </a:solidFill>
              </a:rPr>
              <a:t> (</a:t>
            </a:r>
            <a:r>
              <a:rPr lang="en-US" sz="1910" b="1" i="1" dirty="0" smtClean="0">
                <a:solidFill>
                  <a:srgbClr val="FF0000"/>
                </a:solidFill>
              </a:rPr>
              <a:t>g</a:t>
            </a:r>
            <a:r>
              <a:rPr lang="en-US" sz="1910" b="1" dirty="0" smtClean="0">
                <a:solidFill>
                  <a:srgbClr val="FF0000"/>
                </a:solidFill>
              </a:rPr>
              <a:t>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10" dirty="0"/>
              <a:t>As usual at the cathode, this is a reduction.</a:t>
            </a:r>
          </a:p>
          <a:p>
            <a:pPr>
              <a:buClr>
                <a:srgbClr val="0070C0"/>
              </a:buClr>
            </a:pPr>
            <a:r>
              <a:rPr lang="en-US" sz="1910" b="1" dirty="0" smtClean="0"/>
              <a:t>At </a:t>
            </a:r>
            <a:r>
              <a:rPr lang="en-US" sz="1910" b="1" dirty="0"/>
              <a:t>the anode</a:t>
            </a:r>
            <a:r>
              <a:rPr lang="en-US" sz="1910" dirty="0"/>
              <a:t> Chlorine is discharged in preference to </a:t>
            </a:r>
            <a:r>
              <a:rPr lang="en-US" sz="1910" dirty="0" smtClean="0"/>
              <a:t>oxygen:</a:t>
            </a:r>
            <a:br>
              <a:rPr lang="en-US" sz="1910" dirty="0" smtClean="0"/>
            </a:br>
            <a:r>
              <a:rPr lang="en-US" sz="1910" dirty="0" smtClean="0"/>
              <a:t>		</a:t>
            </a:r>
            <a:r>
              <a:rPr lang="en-US" sz="1910" b="1" dirty="0" smtClean="0">
                <a:solidFill>
                  <a:srgbClr val="FF0000"/>
                </a:solidFill>
              </a:rPr>
              <a:t>2Cl</a:t>
            </a:r>
            <a:r>
              <a:rPr lang="en-US" sz="1910" b="1" baseline="30000" dirty="0" smtClean="0">
                <a:solidFill>
                  <a:srgbClr val="FF0000"/>
                </a:solidFill>
              </a:rPr>
              <a:t>-</a:t>
            </a:r>
            <a:r>
              <a:rPr lang="en-US" sz="1910" b="1" dirty="0" smtClean="0">
                <a:solidFill>
                  <a:srgbClr val="FF0000"/>
                </a:solidFill>
              </a:rPr>
              <a:t> </a:t>
            </a:r>
            <a:r>
              <a:rPr lang="en-US" sz="1910" b="1" dirty="0">
                <a:solidFill>
                  <a:srgbClr val="FF0000"/>
                </a:solidFill>
              </a:rPr>
              <a:t>(</a:t>
            </a:r>
            <a:r>
              <a:rPr lang="en-US" sz="1910" b="1" i="1" dirty="0" err="1">
                <a:solidFill>
                  <a:srgbClr val="FF0000"/>
                </a:solidFill>
              </a:rPr>
              <a:t>aq</a:t>
            </a:r>
            <a:r>
              <a:rPr lang="en-US" sz="1910" b="1" dirty="0">
                <a:solidFill>
                  <a:srgbClr val="FF0000"/>
                </a:solidFill>
              </a:rPr>
              <a:t>) </a:t>
            </a:r>
            <a:r>
              <a:rPr lang="en-US" sz="191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sz="1910" b="1" dirty="0" smtClean="0">
                <a:solidFill>
                  <a:srgbClr val="FF0000"/>
                </a:solidFill>
              </a:rPr>
              <a:t>Cl</a:t>
            </a:r>
            <a:r>
              <a:rPr lang="en-US" sz="191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1910" b="1" dirty="0" smtClean="0">
                <a:solidFill>
                  <a:srgbClr val="FF0000"/>
                </a:solidFill>
              </a:rPr>
              <a:t> (</a:t>
            </a:r>
            <a:r>
              <a:rPr lang="en-US" sz="1910" b="1" i="1" dirty="0" smtClean="0">
                <a:solidFill>
                  <a:srgbClr val="FF0000"/>
                </a:solidFill>
              </a:rPr>
              <a:t>g</a:t>
            </a:r>
            <a:r>
              <a:rPr lang="en-US" sz="1910" b="1" dirty="0">
                <a:solidFill>
                  <a:srgbClr val="FF0000"/>
                </a:solidFill>
              </a:rPr>
              <a:t>) </a:t>
            </a:r>
            <a:r>
              <a:rPr lang="en-US" sz="1910" b="1" dirty="0" smtClean="0">
                <a:solidFill>
                  <a:srgbClr val="FF0000"/>
                </a:solidFill>
              </a:rPr>
              <a:t>+ 2e</a:t>
            </a:r>
            <a:r>
              <a:rPr lang="en-US" sz="1910" b="1" baseline="30000" dirty="0">
                <a:solidFill>
                  <a:srgbClr val="FF0000"/>
                </a:solidFill>
              </a:rPr>
              <a:t>-</a:t>
            </a:r>
            <a:endParaRPr lang="en-US" sz="1910" b="1" dirty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10" dirty="0"/>
              <a:t>As usual at the anode, this is an oxidation.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10" dirty="0"/>
              <a:t>The two gases bubble off. Na 1 and OH 2 ions are left behind, giving </a:t>
            </a:r>
            <a:r>
              <a:rPr lang="en-US" sz="1910" dirty="0" smtClean="0"/>
              <a:t>a solution </a:t>
            </a:r>
            <a:r>
              <a:rPr lang="en-US" sz="1910" dirty="0"/>
              <a:t>of sodium hydroxide. Some of the solution is evaporated to a </a:t>
            </a:r>
            <a:r>
              <a:rPr lang="en-US" sz="1910" dirty="0" smtClean="0"/>
              <a:t>give a </a:t>
            </a:r>
            <a:r>
              <a:rPr lang="en-US" sz="1910" dirty="0"/>
              <a:t>more concentrated solution, and some is evaporated to dryness, </a:t>
            </a:r>
            <a:r>
              <a:rPr lang="en-US" sz="1910" dirty="0" smtClean="0"/>
              <a:t>giving solid </a:t>
            </a:r>
            <a:r>
              <a:rPr lang="en-US" sz="1910" dirty="0"/>
              <a:t>sodium hydroxide.</a:t>
            </a:r>
          </a:p>
        </p:txBody>
      </p:sp>
      <p:sp>
        <p:nvSpPr>
          <p:cNvPr id="19" name="Round Same Side Corner Rectangle 1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108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372200" y="4653136"/>
            <a:ext cx="253685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dirty="0"/>
              <a:t>Chlorine has many uses. One is to </a:t>
            </a:r>
            <a:r>
              <a:rPr lang="en-US" dirty="0" smtClean="0"/>
              <a:t>kill germs </a:t>
            </a:r>
            <a:r>
              <a:rPr lang="en-US" dirty="0"/>
              <a:t>in water. Behind the scenes at </a:t>
            </a:r>
            <a:r>
              <a:rPr lang="en-US" dirty="0" smtClean="0"/>
              <a:t>a swimming </a:t>
            </a:r>
            <a:r>
              <a:rPr lang="en-US" dirty="0"/>
              <a:t>pool, this man makes </a:t>
            </a:r>
            <a:r>
              <a:rPr lang="en-US" dirty="0" smtClean="0"/>
              <a:t>sure there </a:t>
            </a:r>
            <a:r>
              <a:rPr lang="en-US" dirty="0"/>
              <a:t>is chlorine in the water.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600"/>
          <a:stretch/>
        </p:blipFill>
        <p:spPr>
          <a:xfrm>
            <a:off x="6404727" y="1124744"/>
            <a:ext cx="2527234" cy="3550030"/>
          </a:xfrm>
          <a:prstGeom prst="rect">
            <a:avLst/>
          </a:prstGeom>
        </p:spPr>
      </p:pic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300524" y="3933056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79890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8.4 </a:t>
            </a:r>
            <a:r>
              <a:rPr lang="en-GB" sz="4000" dirty="0"/>
              <a:t>– The </a:t>
            </a:r>
            <a:r>
              <a:rPr lang="en-GB" sz="4000" dirty="0" smtClean="0"/>
              <a:t>Electrolysis of Brine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0" y="1124744"/>
            <a:ext cx="4320482" cy="1561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 smtClean="0">
                <a:solidFill>
                  <a:srgbClr val="C00000"/>
                </a:solidFill>
              </a:rPr>
              <a:t>What </a:t>
            </a:r>
            <a:r>
              <a:rPr lang="en-US" sz="1900" b="1" dirty="0">
                <a:solidFill>
                  <a:srgbClr val="C00000"/>
                </a:solidFill>
              </a:rPr>
              <a:t>the products are used for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The electrolysis of brine is an important </a:t>
            </a:r>
            <a:r>
              <a:rPr lang="en-US" sz="1900" dirty="0" smtClean="0"/>
              <a:t>process, because </a:t>
            </a:r>
            <a:r>
              <a:rPr lang="en-US" sz="1900" dirty="0"/>
              <a:t>the products are so useful. Look at these:</a:t>
            </a:r>
          </a:p>
        </p:txBody>
      </p:sp>
      <p:sp>
        <p:nvSpPr>
          <p:cNvPr id="19" name="Round Same Side Corner Rectangle 1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smtClean="0">
                <a:latin typeface="Arial" panose="020B0604020202020204" pitchFamily="34" charset="0"/>
                <a:cs typeface="Arial" panose="020B0604020202020204" pitchFamily="34" charset="0"/>
              </a:rPr>
              <a:t>Page 109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510" y="2652876"/>
            <a:ext cx="4608514" cy="4016484"/>
          </a:xfrm>
          <a:prstGeom prst="rect">
            <a:avLst/>
          </a:prstGeom>
          <a:solidFill>
            <a:srgbClr val="C1D6FF"/>
          </a:solidFill>
          <a:ln w="38100">
            <a:solidFill>
              <a:srgbClr val="B2121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700" b="1" dirty="0"/>
              <a:t>Chlorine, a poisonous yellow-green gas</a:t>
            </a:r>
          </a:p>
          <a:p>
            <a:r>
              <a:rPr lang="en-GB" sz="1700" dirty="0"/>
              <a:t>Used for making ...</a:t>
            </a: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700" dirty="0" smtClean="0"/>
              <a:t>the </a:t>
            </a:r>
            <a:r>
              <a:rPr lang="en-US" sz="1700" dirty="0"/>
              <a:t>plastic PVC (nearly 1/3 of it used for this)</a:t>
            </a: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700" dirty="0" smtClean="0"/>
              <a:t>solvents </a:t>
            </a:r>
            <a:r>
              <a:rPr lang="en-US" sz="1700" dirty="0"/>
              <a:t>for degreasing and </a:t>
            </a:r>
            <a:r>
              <a:rPr lang="en-US" sz="1700" dirty="0" smtClean="0"/>
              <a:t>dry cleaning</a:t>
            </a:r>
            <a:endParaRPr lang="en-US" sz="1700" dirty="0"/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700" dirty="0" smtClean="0"/>
              <a:t>medical </a:t>
            </a:r>
            <a:r>
              <a:rPr lang="en-US" sz="1700" dirty="0"/>
              <a:t>drugs (a large % of these involve chlorine)</a:t>
            </a: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700" dirty="0" smtClean="0"/>
              <a:t>Weed killers </a:t>
            </a:r>
            <a:r>
              <a:rPr lang="en-US" sz="1700" dirty="0"/>
              <a:t>and pesticides (most of these involve chlorine)</a:t>
            </a: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sz="1700" dirty="0" smtClean="0"/>
              <a:t>paints </a:t>
            </a:r>
            <a:r>
              <a:rPr lang="en-GB" sz="1700" dirty="0"/>
              <a:t>and dyestuffs</a:t>
            </a: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sz="1700" dirty="0" smtClean="0"/>
              <a:t>bleaches</a:t>
            </a:r>
            <a:endParaRPr lang="en-GB" sz="1700" dirty="0"/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sz="1700" dirty="0" smtClean="0"/>
              <a:t>hydrogen </a:t>
            </a:r>
            <a:r>
              <a:rPr lang="en-GB" sz="1700" dirty="0"/>
              <a:t>chloride and hydrochloric acid</a:t>
            </a:r>
          </a:p>
          <a:p>
            <a:r>
              <a:rPr lang="en-US" sz="1700"/>
              <a:t>It is also used as a sterilising agent, to kill bacteria in </a:t>
            </a:r>
            <a:r>
              <a:rPr lang="en-US" sz="1700" smtClean="0"/>
              <a:t>water </a:t>
            </a:r>
            <a:r>
              <a:rPr lang="en-GB" sz="1700" smtClean="0"/>
              <a:t>supplies </a:t>
            </a:r>
            <a:r>
              <a:rPr lang="en-GB" sz="1700"/>
              <a:t>and swimming pools.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32040" y="1152614"/>
            <a:ext cx="3960440" cy="270843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rgbClr val="B2121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700" b="1"/>
              <a:t>Sodium hydroxide solution, alkaline and </a:t>
            </a:r>
            <a:r>
              <a:rPr lang="en-US" sz="1700" b="1" smtClean="0"/>
              <a:t>corrosive</a:t>
            </a:r>
          </a:p>
          <a:p>
            <a:r>
              <a:rPr lang="en-GB" sz="1700" smtClean="0"/>
              <a:t>Used </a:t>
            </a:r>
            <a:r>
              <a:rPr lang="en-GB" sz="1700" dirty="0"/>
              <a:t>for making ...</a:t>
            </a: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700" smtClean="0"/>
              <a:t>Soaps and detergents</a:t>
            </a:r>
            <a:endParaRPr lang="en-US" sz="1700" dirty="0"/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700" dirty="0" smtClean="0"/>
              <a:t>viscose </a:t>
            </a:r>
            <a:r>
              <a:rPr lang="en-US" sz="1700" dirty="0"/>
              <a:t>(rayon) and other textiles</a:t>
            </a: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700" dirty="0" smtClean="0"/>
              <a:t>paper </a:t>
            </a:r>
            <a:r>
              <a:rPr lang="en-US" sz="1700" dirty="0"/>
              <a:t>(like the paper in this book)</a:t>
            </a: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700" dirty="0" smtClean="0"/>
              <a:t>ceramics </a:t>
            </a:r>
            <a:r>
              <a:rPr lang="en-US" sz="1700" dirty="0"/>
              <a:t>(tiles, furnace bricks, and so on)</a:t>
            </a: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700" dirty="0" smtClean="0"/>
              <a:t>dyes</a:t>
            </a:r>
            <a:endParaRPr lang="en-US" sz="1700" dirty="0"/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700" dirty="0" smtClean="0"/>
              <a:t>medical </a:t>
            </a:r>
            <a:r>
              <a:rPr lang="en-US" sz="1700" dirty="0"/>
              <a:t>drugs</a:t>
            </a:r>
            <a:endParaRPr lang="en-GB" sz="1700"/>
          </a:p>
        </p:txBody>
      </p:sp>
      <p:sp>
        <p:nvSpPr>
          <p:cNvPr id="9" name="TextBox 8"/>
          <p:cNvSpPr txBox="1"/>
          <p:nvPr/>
        </p:nvSpPr>
        <p:spPr>
          <a:xfrm>
            <a:off x="4932040" y="4361036"/>
            <a:ext cx="3960440" cy="2185214"/>
          </a:xfrm>
          <a:prstGeom prst="rect">
            <a:avLst/>
          </a:prstGeom>
          <a:solidFill>
            <a:srgbClr val="F5FC9A"/>
          </a:solidFill>
          <a:ln w="38100">
            <a:solidFill>
              <a:srgbClr val="B2121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700" b="1"/>
              <a:t>Hydrogen, a colourless flammable gas</a:t>
            </a:r>
            <a:endParaRPr lang="en-US" sz="1700" b="1" dirty="0"/>
          </a:p>
          <a:p>
            <a:r>
              <a:rPr lang="en-GB" sz="1700" dirty="0" smtClean="0"/>
              <a:t>Used ...</a:t>
            </a:r>
            <a:endParaRPr lang="en-GB" sz="1700" dirty="0"/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700" dirty="0"/>
              <a:t>in making nylon</a:t>
            </a: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700" dirty="0" smtClean="0"/>
              <a:t>to </a:t>
            </a:r>
            <a:r>
              <a:rPr lang="en-US" sz="1700" dirty="0"/>
              <a:t>make hydrogen peroxide</a:t>
            </a: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700" dirty="0" smtClean="0"/>
              <a:t>to </a:t>
            </a:r>
            <a:r>
              <a:rPr lang="en-US" sz="1700" dirty="0"/>
              <a:t>‘harden’ vegetable oils to make margarine</a:t>
            </a: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700" dirty="0" smtClean="0"/>
              <a:t>as </a:t>
            </a:r>
            <a:r>
              <a:rPr lang="en-US" sz="1700" dirty="0"/>
              <a:t>a fuel in hydrogen fuel cells</a:t>
            </a:r>
            <a:endParaRPr lang="en-GB" sz="1700"/>
          </a:p>
        </p:txBody>
      </p:sp>
      <p:sp>
        <p:nvSpPr>
          <p:cNvPr id="10" name="TextBox 9">
            <a:hlinkClick r:id="rId3" action="ppaction://hlinksldjump"/>
          </p:cNvPr>
          <p:cNvSpPr txBox="1"/>
          <p:nvPr/>
        </p:nvSpPr>
        <p:spPr>
          <a:xfrm>
            <a:off x="8300524" y="3534107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65461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8.4 </a:t>
            </a:r>
            <a:r>
              <a:rPr lang="en-GB" sz="4000" dirty="0"/>
              <a:t>– The </a:t>
            </a:r>
            <a:r>
              <a:rPr lang="en-GB" sz="4000" dirty="0" smtClean="0"/>
              <a:t>Electrolysis of Brine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0" y="1124744"/>
            <a:ext cx="8712970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 smtClean="0">
                <a:solidFill>
                  <a:srgbClr val="C00000"/>
                </a:solidFill>
              </a:rPr>
              <a:t>What </a:t>
            </a:r>
            <a:r>
              <a:rPr lang="en-US" sz="1900" b="1" dirty="0">
                <a:solidFill>
                  <a:srgbClr val="C00000"/>
                </a:solidFill>
              </a:rPr>
              <a:t>the products are used for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Of the three chemicals, chlorine is the most widely </a:t>
            </a:r>
            <a:r>
              <a:rPr lang="en-US" sz="1900" dirty="0" smtClean="0"/>
              <a:t>used. Around </a:t>
            </a:r>
            <a:r>
              <a:rPr lang="en-US" sz="1900" dirty="0"/>
              <a:t>50 million </a:t>
            </a:r>
            <a:r>
              <a:rPr lang="en-US" sz="1900" dirty="0" err="1"/>
              <a:t>tonnes</a:t>
            </a:r>
            <a:r>
              <a:rPr lang="en-US" sz="1900" dirty="0"/>
              <a:t> of it are produced each year, around the world.</a:t>
            </a:r>
          </a:p>
        </p:txBody>
      </p:sp>
      <p:sp>
        <p:nvSpPr>
          <p:cNvPr id="19" name="Round Same Side Corner Rectangle 1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109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2132857"/>
            <a:ext cx="4104456" cy="355330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8024" y="2132857"/>
            <a:ext cx="4104456" cy="356094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1520" y="5740876"/>
            <a:ext cx="41044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263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smtClean="0"/>
              <a:t>All </a:t>
            </a:r>
            <a:r>
              <a:rPr lang="en-US"/>
              <a:t>three products from the electrolysis of brine must </a:t>
            </a:r>
            <a:r>
              <a:rPr lang="en-US" smtClean="0"/>
              <a:t>be transported </a:t>
            </a:r>
            <a:r>
              <a:rPr lang="en-US" dirty="0" smtClean="0"/>
              <a:t>with </a:t>
            </a:r>
            <a:r>
              <a:rPr lang="en-US" dirty="0"/>
              <a:t>care. Why?</a:t>
            </a:r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4355976" y="5757063"/>
            <a:ext cx="450172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263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/>
              <a:t>Some hydrogen goes to hydrogen filling stations, for </a:t>
            </a:r>
            <a:r>
              <a:rPr lang="en-US" smtClean="0"/>
              <a:t>cars with </a:t>
            </a:r>
            <a:r>
              <a:rPr lang="en-US"/>
              <a:t>hydrogen fuel cells instead of petrol engines (page 121).</a:t>
            </a:r>
            <a:endParaRPr lang="en-GB"/>
          </a:p>
        </p:txBody>
      </p:sp>
      <p:sp>
        <p:nvSpPr>
          <p:cNvPr id="12" name="TextBox 11">
            <a:hlinkClick r:id="rId5" action="ppaction://hlinksldjump"/>
          </p:cNvPr>
          <p:cNvSpPr txBox="1"/>
          <p:nvPr/>
        </p:nvSpPr>
        <p:spPr>
          <a:xfrm>
            <a:off x="8300524" y="162880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9155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8.4 – The Electrolysis of Brine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109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79512" y="1109057"/>
            <a:ext cx="8699936" cy="558000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760" dirty="0" smtClean="0"/>
              <a:t>What </a:t>
            </a:r>
            <a:r>
              <a:rPr lang="en-US" sz="2760" dirty="0"/>
              <a:t>is brine? Where is it obtained from?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760" dirty="0" smtClean="0"/>
              <a:t>Write </a:t>
            </a:r>
            <a:r>
              <a:rPr lang="en-US" sz="2760" dirty="0"/>
              <a:t>a word equation for the electrolysis of brine.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760" dirty="0" smtClean="0"/>
              <a:t>Draw </a:t>
            </a:r>
            <a:r>
              <a:rPr lang="en-US" sz="2760" dirty="0"/>
              <a:t>a rough sketch of the diaphragm cell. Mark in </a:t>
            </a:r>
            <a:r>
              <a:rPr lang="en-US" sz="2760" dirty="0" smtClean="0"/>
              <a:t>where the </a:t>
            </a:r>
            <a:r>
              <a:rPr lang="en-US" sz="2760" dirty="0"/>
              <a:t>oxidation and reduction reactions take place in it, </a:t>
            </a:r>
            <a:r>
              <a:rPr lang="en-US" sz="2760" dirty="0" smtClean="0"/>
              <a:t>and write </a:t>
            </a:r>
            <a:r>
              <a:rPr lang="en-US" sz="2760" dirty="0"/>
              <a:t>the half-equations for them.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760" dirty="0" smtClean="0"/>
              <a:t>What </a:t>
            </a:r>
            <a:r>
              <a:rPr lang="en-US" sz="2760" dirty="0"/>
              <a:t>is the diaphragm for, in the diaphragm cell?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760" dirty="0" smtClean="0"/>
              <a:t>The </a:t>
            </a:r>
            <a:r>
              <a:rPr lang="en-US" sz="2760" dirty="0"/>
              <a:t>electrolysis of brine is a very important </a:t>
            </a:r>
            <a:r>
              <a:rPr lang="en-US" sz="2760" dirty="0" smtClean="0"/>
              <a:t>process.</a:t>
            </a:r>
            <a:br>
              <a:rPr lang="en-US" sz="2760" dirty="0" smtClean="0"/>
            </a:br>
            <a:r>
              <a:rPr lang="en-US" sz="2760" b="1" dirty="0" smtClean="0"/>
              <a:t>a</a:t>
            </a:r>
            <a:r>
              <a:rPr lang="en-US" sz="2760" dirty="0" smtClean="0"/>
              <a:t> </a:t>
            </a:r>
            <a:r>
              <a:rPr lang="en-US" sz="2760" dirty="0"/>
              <a:t>Explain </a:t>
            </a:r>
            <a:r>
              <a:rPr lang="en-US" sz="2760" dirty="0" smtClean="0"/>
              <a:t>why.</a:t>
            </a:r>
            <a:br>
              <a:rPr lang="en-US" sz="2760" dirty="0" smtClean="0"/>
            </a:br>
            <a:r>
              <a:rPr lang="en-US" sz="2760" b="1" dirty="0" smtClean="0"/>
              <a:t>b</a:t>
            </a:r>
            <a:r>
              <a:rPr lang="en-US" sz="2760" dirty="0" smtClean="0"/>
              <a:t> </a:t>
            </a:r>
            <a:r>
              <a:rPr lang="en-US" sz="2760" dirty="0"/>
              <a:t>Give three uses for each of the products.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760" dirty="0" smtClean="0"/>
              <a:t>Your </a:t>
            </a:r>
            <a:r>
              <a:rPr lang="en-US" sz="2760" dirty="0"/>
              <a:t>job is to keep a brine electrolysis plant running </a:t>
            </a:r>
            <a:r>
              <a:rPr lang="en-US" sz="2760" dirty="0" smtClean="0"/>
              <a:t>safely and </a:t>
            </a:r>
            <a:r>
              <a:rPr lang="en-US" sz="2760" dirty="0"/>
              <a:t>smoothly. Try to think of three or four safety </a:t>
            </a:r>
            <a:r>
              <a:rPr lang="en-US" sz="2760" dirty="0" smtClean="0"/>
              <a:t>precautions you </a:t>
            </a:r>
            <a:r>
              <a:rPr lang="en-US" sz="2760" dirty="0"/>
              <a:t>might need to take.</a:t>
            </a:r>
            <a:endParaRPr lang="en-US" sz="2760" baseline="-25000" dirty="0"/>
          </a:p>
        </p:txBody>
      </p:sp>
      <p:sp>
        <p:nvSpPr>
          <p:cNvPr id="26" name="TextBox 25">
            <a:hlinkClick r:id="rId3" action="ppaction://hlinkfile"/>
          </p:cNvPr>
          <p:cNvSpPr txBox="1"/>
          <p:nvPr/>
        </p:nvSpPr>
        <p:spPr>
          <a:xfrm>
            <a:off x="8244408" y="3030051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25" name="Oval 24"/>
          <p:cNvSpPr/>
          <p:nvPr/>
        </p:nvSpPr>
        <p:spPr>
          <a:xfrm rot="1078849">
            <a:off x="8525924" y="94633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172400" y="3822139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66007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800" dirty="0" smtClean="0"/>
              <a:t>8.5 </a:t>
            </a:r>
            <a:r>
              <a:rPr lang="en-GB" sz="3800" dirty="0"/>
              <a:t>– </a:t>
            </a:r>
            <a:r>
              <a:rPr lang="en-GB" sz="3800" dirty="0" smtClean="0"/>
              <a:t>Two more uses for Electrolysis</a:t>
            </a:r>
            <a:endParaRPr lang="en-GB" sz="38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0" y="1124744"/>
            <a:ext cx="871297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 smtClean="0">
                <a:solidFill>
                  <a:srgbClr val="C00000"/>
                </a:solidFill>
              </a:rPr>
              <a:t>When </a:t>
            </a:r>
            <a:r>
              <a:rPr lang="en-US" sz="1900" b="1" dirty="0">
                <a:solidFill>
                  <a:srgbClr val="C00000"/>
                </a:solidFill>
              </a:rPr>
              <a:t>electrodes are not inert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A solution of copper(II) sulfate contains blue </a:t>
            </a:r>
            <a:r>
              <a:rPr lang="en-US" sz="1900" dirty="0" smtClean="0"/>
              <a:t>Cu</a:t>
            </a:r>
            <a:r>
              <a:rPr lang="en-US" sz="1900" baseline="30000" dirty="0" smtClean="0"/>
              <a:t>2+</a:t>
            </a:r>
            <a:r>
              <a:rPr lang="en-US" sz="1900" dirty="0" smtClean="0"/>
              <a:t> </a:t>
            </a:r>
            <a:r>
              <a:rPr lang="en-US" sz="1900" dirty="0"/>
              <a:t>ions, </a:t>
            </a:r>
            <a:r>
              <a:rPr lang="en-US" sz="1900" dirty="0" smtClean="0"/>
              <a:t>SO</a:t>
            </a:r>
            <a:r>
              <a:rPr lang="en-US" sz="1900" baseline="-25000" dirty="0" smtClean="0"/>
              <a:t>4</a:t>
            </a:r>
            <a:r>
              <a:rPr lang="en-US" sz="1900" dirty="0" smtClean="0"/>
              <a:t> </a:t>
            </a:r>
            <a:r>
              <a:rPr lang="en-US" sz="1900" baseline="30000" dirty="0" smtClean="0"/>
              <a:t>2-</a:t>
            </a:r>
            <a:r>
              <a:rPr lang="en-US" sz="1900" dirty="0" smtClean="0"/>
              <a:t> </a:t>
            </a:r>
            <a:r>
              <a:rPr lang="en-US" sz="1900" dirty="0"/>
              <a:t>ions, and </a:t>
            </a:r>
            <a:r>
              <a:rPr lang="en-US" sz="1900" dirty="0" smtClean="0"/>
              <a:t>H</a:t>
            </a:r>
            <a:r>
              <a:rPr lang="en-US" sz="1900" baseline="30000" dirty="0" smtClean="0"/>
              <a:t>+</a:t>
            </a:r>
            <a:r>
              <a:rPr lang="en-US" sz="1900" dirty="0" smtClean="0"/>
              <a:t> and OH</a:t>
            </a:r>
            <a:r>
              <a:rPr lang="en-US" sz="1900" baseline="30000" dirty="0"/>
              <a:t>-</a:t>
            </a:r>
            <a:r>
              <a:rPr lang="en-US" sz="1900" dirty="0" smtClean="0"/>
              <a:t> </a:t>
            </a:r>
            <a:r>
              <a:rPr lang="en-US" sz="1900" dirty="0"/>
              <a:t>ions from water. Electrolysis of the solution will give </a:t>
            </a:r>
            <a:r>
              <a:rPr lang="en-US" sz="1900" dirty="0" smtClean="0"/>
              <a:t>different results</a:t>
            </a:r>
            <a:r>
              <a:rPr lang="en-US" sz="1900" dirty="0"/>
              <a:t>, </a:t>
            </a:r>
            <a:r>
              <a:rPr lang="en-US" sz="1900" i="1" dirty="0"/>
              <a:t>depending on the electrodes</a:t>
            </a:r>
            <a:r>
              <a:rPr lang="en-US" sz="1900" dirty="0"/>
              <a:t>. Compare these:</a:t>
            </a:r>
          </a:p>
        </p:txBody>
      </p:sp>
      <p:sp>
        <p:nvSpPr>
          <p:cNvPr id="19" name="Round Same Side Corner Rectangle 1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2611106"/>
              </p:ext>
            </p:extLst>
          </p:nvPr>
        </p:nvGraphicFramePr>
        <p:xfrm>
          <a:off x="179510" y="2470474"/>
          <a:ext cx="8712970" cy="3947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08514"/>
                <a:gridCol w="4104456"/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en-US" sz="1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n-US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Using inert electrodes (carbon or platinum)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 the cathode   </a:t>
                      </a:r>
                      <a:r>
                        <a:rPr lang="en-US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Copper ions are discharged:</a:t>
                      </a:r>
                    </a:p>
                    <a:p>
                      <a:pPr algn="ctr"/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2Cu</a:t>
                      </a:r>
                      <a:r>
                        <a:rPr lang="en-US" sz="1900" b="1" baseline="30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2+</a:t>
                      </a:r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1900" b="1" i="1" dirty="0" err="1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aq</a:t>
                      </a:r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+ 4e</a:t>
                      </a:r>
                      <a:r>
                        <a:rPr lang="en-US" sz="1900" b="1" baseline="30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  <a:t> </a:t>
                      </a:r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2Cu (</a:t>
                      </a:r>
                      <a:r>
                        <a:rPr lang="en-US" sz="1900" b="1" i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</a:t>
                      </a:r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r>
                        <a:rPr lang="en-US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copper coats the electrode.</a:t>
                      </a:r>
                    </a:p>
                    <a:p>
                      <a:endParaRPr lang="en-US" sz="19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 the anode</a:t>
                      </a:r>
                      <a:r>
                        <a:rPr lang="en-US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Oxygen bubbles off:</a:t>
                      </a:r>
                    </a:p>
                    <a:p>
                      <a:pPr algn="ctr"/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4OH</a:t>
                      </a:r>
                      <a:r>
                        <a:rPr lang="en-US" sz="1900" b="1" baseline="30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1900" b="1" i="1" dirty="0" err="1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aq</a:t>
                      </a:r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</a:t>
                      </a:r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  <a:t> </a:t>
                      </a:r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2H</a:t>
                      </a:r>
                      <a:r>
                        <a:rPr lang="en-US" sz="1900" b="1" baseline="-25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 (</a:t>
                      </a:r>
                      <a:r>
                        <a:rPr lang="en-US" sz="1900" b="1" i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  <a:r>
                        <a:rPr lang="en-US" sz="1900" b="1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+ O</a:t>
                      </a:r>
                      <a:r>
                        <a:rPr lang="en-US" sz="1900" b="1" baseline="-2500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1900" b="1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1900" b="1" i="1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</a:t>
                      </a:r>
                      <a:r>
                        <a:rPr lang="en-US" sz="1900" b="1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+ 4e</a:t>
                      </a:r>
                      <a:r>
                        <a:rPr lang="en-US" sz="1900" b="1" baseline="3000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1900" b="1" smtClean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n-US" sz="19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 copper and oxygen are produced. This fits the rules on page 105.</a:t>
                      </a:r>
                    </a:p>
                    <a:p>
                      <a:r>
                        <a:rPr lang="en-US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blue colour of the solution fades as the copper ions are discharged.</a:t>
                      </a:r>
                      <a:endParaRPr lang="en-GB" sz="1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60031" y="2924944"/>
            <a:ext cx="3979225" cy="2952328"/>
          </a:xfrm>
          <a:prstGeom prst="rect">
            <a:avLst/>
          </a:prstGeom>
        </p:spPr>
      </p:pic>
      <p:sp>
        <p:nvSpPr>
          <p:cNvPr id="12" name="TextBox 11">
            <a:hlinkClick r:id="rId4" action="ppaction://hlinksldjump"/>
          </p:cNvPr>
          <p:cNvSpPr txBox="1"/>
          <p:nvPr/>
        </p:nvSpPr>
        <p:spPr>
          <a:xfrm>
            <a:off x="8300524" y="1949931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38491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800" dirty="0" smtClean="0"/>
              <a:t>8.5 </a:t>
            </a:r>
            <a:r>
              <a:rPr lang="en-GB" sz="3800" dirty="0"/>
              <a:t>– </a:t>
            </a:r>
            <a:r>
              <a:rPr lang="en-GB" sz="3800" dirty="0" smtClean="0"/>
              <a:t>Two more uses for Electrolysis</a:t>
            </a:r>
            <a:endParaRPr lang="en-GB" sz="38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0" y="1124744"/>
            <a:ext cx="8712970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 smtClean="0">
                <a:solidFill>
                  <a:srgbClr val="C00000"/>
                </a:solidFill>
              </a:rPr>
              <a:t>When </a:t>
            </a:r>
            <a:r>
              <a:rPr lang="en-US" sz="1900" b="1" dirty="0">
                <a:solidFill>
                  <a:srgbClr val="C00000"/>
                </a:solidFill>
              </a:rPr>
              <a:t>electrodes are not </a:t>
            </a:r>
            <a:r>
              <a:rPr lang="en-US" sz="1900" b="1" dirty="0" smtClean="0">
                <a:solidFill>
                  <a:srgbClr val="C00000"/>
                </a:solidFill>
              </a:rPr>
              <a:t>inert</a:t>
            </a:r>
            <a:endParaRPr lang="en-US" sz="1900" b="1" dirty="0">
              <a:solidFill>
                <a:srgbClr val="C00000"/>
              </a:solidFill>
            </a:endParaRPr>
          </a:p>
        </p:txBody>
      </p:sp>
      <p:sp>
        <p:nvSpPr>
          <p:cNvPr id="19" name="Round Same Side Corner Rectangle 1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4187579"/>
              </p:ext>
            </p:extLst>
          </p:nvPr>
        </p:nvGraphicFramePr>
        <p:xfrm>
          <a:off x="179510" y="1556792"/>
          <a:ext cx="8712970" cy="423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08514"/>
                <a:gridCol w="4104456"/>
              </a:tblGrid>
              <a:tr h="370840">
                <a:tc gridSpan="2">
                  <a:txBody>
                    <a:bodyPr/>
                    <a:lstStyle/>
                    <a:p>
                      <a:r>
                        <a:rPr kumimoji="0" lang="en-GB" sz="19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 </a:t>
                      </a:r>
                      <a:r>
                        <a:rPr kumimoji="0" lang="en-GB" sz="19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Using copper electrodes</a:t>
                      </a:r>
                      <a:endParaRPr lang="en-GB" sz="1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 the cathode</a:t>
                      </a:r>
                      <a:r>
                        <a:rPr lang="en-US" sz="19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Again, copper is formed, and coats the electrode:</a:t>
                      </a:r>
                    </a:p>
                    <a:p>
                      <a:pPr algn="ctr"/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</a:t>
                      </a:r>
                      <a:r>
                        <a:rPr lang="en-US" sz="1900" b="1" baseline="30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2+</a:t>
                      </a:r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1900" b="1" i="1" dirty="0" err="1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aq</a:t>
                      </a:r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+ 2e</a:t>
                      </a:r>
                      <a:r>
                        <a:rPr lang="en-US" sz="1900" b="1" baseline="30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  <a:t> </a:t>
                      </a:r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 (</a:t>
                      </a:r>
                      <a:r>
                        <a:rPr lang="en-US" sz="1900" b="1" i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</a:t>
                      </a:r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r>
                        <a:rPr lang="en-US" sz="19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 the anode The anode dissolves, giving copper ions in solution:</a:t>
                      </a:r>
                    </a:p>
                    <a:p>
                      <a:pPr algn="ctr"/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 (</a:t>
                      </a:r>
                      <a:r>
                        <a:rPr lang="en-US" sz="1900" b="1" i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</a:t>
                      </a:r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</a:t>
                      </a:r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  <a:t> </a:t>
                      </a:r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</a:t>
                      </a:r>
                      <a:r>
                        <a:rPr lang="en-US" sz="1900" b="1" baseline="30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2+</a:t>
                      </a:r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1900" b="1" i="1" dirty="0" err="1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aq</a:t>
                      </a:r>
                      <a:r>
                        <a:rPr lang="en-US" sz="19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+ 2e</a:t>
                      </a:r>
                      <a:r>
                        <a:rPr lang="en-US" sz="1900" b="1" baseline="30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1900" b="1" dirty="0" smtClean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9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 this time, the electrodes are not inert. The anode dissolves, giving</a:t>
                      </a:r>
                      <a:r>
                        <a:rPr lang="en-US" sz="19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9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copper ions</a:t>
                      </a:r>
                      <a:r>
                        <a:rPr lang="en-US" sz="1900" b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</a:t>
                      </a:r>
                    </a:p>
                    <a:p>
                      <a:endParaRPr lang="en-US" sz="1900" b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9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These move to the cathode, to form copper. So </a:t>
                      </a:r>
                      <a:r>
                        <a:rPr lang="en-US" sz="1900" b="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copper</a:t>
                      </a:r>
                      <a:r>
                        <a:rPr lang="en-US" sz="1900" b="0" i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900" b="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moves from the anode to the cathode.</a:t>
                      </a:r>
                      <a:r>
                        <a:rPr lang="en-US" sz="19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The colour of the solution does</a:t>
                      </a:r>
                      <a:r>
                        <a:rPr lang="en-US" sz="19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9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 fade.</a:t>
                      </a:r>
                      <a:endParaRPr lang="en-GB" sz="19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60032" y="2132856"/>
            <a:ext cx="3979225" cy="295232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79510" y="5889466"/>
            <a:ext cx="87129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The idea in B leads to two important uses of electrolysis: for </a:t>
            </a:r>
            <a:r>
              <a:rPr lang="en-US" sz="2000" b="1" dirty="0"/>
              <a:t>refining </a:t>
            </a:r>
            <a:r>
              <a:rPr lang="en-US" sz="2000"/>
              <a:t>(</a:t>
            </a:r>
            <a:r>
              <a:rPr lang="en-US" sz="2000" smtClean="0"/>
              <a:t>or purifying</a:t>
            </a:r>
            <a:r>
              <a:rPr lang="en-US" sz="2000"/>
              <a:t>) copper, and for </a:t>
            </a:r>
            <a:r>
              <a:rPr lang="en-US" sz="2000" b="1"/>
              <a:t>electroplating.</a:t>
            </a:r>
            <a:endParaRPr lang="en-GB" sz="2000" b="1"/>
          </a:p>
        </p:txBody>
      </p:sp>
      <p:sp>
        <p:nvSpPr>
          <p:cNvPr id="9" name="TextBox 8">
            <a:hlinkClick r:id="rId4" action="ppaction://hlinksldjump"/>
          </p:cNvPr>
          <p:cNvSpPr txBox="1"/>
          <p:nvPr/>
        </p:nvSpPr>
        <p:spPr>
          <a:xfrm>
            <a:off x="8244408" y="108583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115548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800" dirty="0" smtClean="0"/>
              <a:t>8.5 </a:t>
            </a:r>
            <a:r>
              <a:rPr lang="en-GB" sz="3800" dirty="0"/>
              <a:t>– </a:t>
            </a:r>
            <a:r>
              <a:rPr lang="en-GB" sz="3800" dirty="0" smtClean="0"/>
              <a:t>Two more uses for Electrolysis</a:t>
            </a:r>
            <a:endParaRPr lang="en-GB" sz="3800" b="1" dirty="0" smtClean="0"/>
          </a:p>
        </p:txBody>
      </p:sp>
      <p:sp>
        <p:nvSpPr>
          <p:cNvPr id="19" name="Round Same Side Corner Rectangle 1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9510" y="1124744"/>
            <a:ext cx="87129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GB" sz="2000" b="1">
                <a:solidFill>
                  <a:srgbClr val="C00000"/>
                </a:solidFill>
              </a:rPr>
              <a:t>Refining </a:t>
            </a:r>
            <a:r>
              <a:rPr lang="en-GB" sz="2000" b="1" smtClean="0">
                <a:solidFill>
                  <a:srgbClr val="C00000"/>
                </a:solidFill>
              </a:rPr>
              <a:t>copper</a:t>
            </a:r>
          </a:p>
          <a:p>
            <a:pPr marL="342900" indent="-3429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000" smtClean="0"/>
              <a:t>The </a:t>
            </a:r>
            <a:r>
              <a:rPr lang="en-US" sz="2000" dirty="0" smtClean="0"/>
              <a:t>idea in B leads to two important uses of electrolysis: for </a:t>
            </a:r>
            <a:r>
              <a:rPr lang="en-US" sz="2000" b="1" dirty="0" smtClean="0"/>
              <a:t>refining </a:t>
            </a:r>
            <a:r>
              <a:rPr lang="en-US" sz="2000" dirty="0" smtClean="0"/>
              <a:t>(or purifying) copper, and for </a:t>
            </a:r>
            <a:r>
              <a:rPr lang="en-US" sz="2000" b="1" dirty="0" smtClean="0"/>
              <a:t>electroplating.</a:t>
            </a:r>
            <a:endParaRPr lang="en-GB" sz="20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10" y="2132856"/>
            <a:ext cx="8712970" cy="188631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79510" y="4005064"/>
            <a:ext cx="280831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The anode is made </a:t>
            </a:r>
            <a:r>
              <a:rPr lang="en-US"/>
              <a:t>of </a:t>
            </a:r>
            <a:r>
              <a:rPr lang="en-US" smtClean="0"/>
              <a:t>impure copper</a:t>
            </a:r>
            <a:r>
              <a:rPr lang="en-US" dirty="0"/>
              <a:t>. The cathode is pure copper.</a:t>
            </a:r>
          </a:p>
          <a:p>
            <a:r>
              <a:rPr lang="en-US" dirty="0"/>
              <a:t>The electrolyte is dilute </a:t>
            </a:r>
            <a:r>
              <a:rPr lang="en-US" dirty="0" smtClean="0"/>
              <a:t>copper(II) sulfate </a:t>
            </a:r>
            <a:r>
              <a:rPr lang="en-US" dirty="0"/>
              <a:t>solution.</a:t>
            </a:r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3203848" y="4005064"/>
            <a:ext cx="28803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The copper in the anode </a:t>
            </a:r>
            <a:r>
              <a:rPr lang="en-US" dirty="0" smtClean="0"/>
              <a:t>dissolves. But </a:t>
            </a:r>
            <a:r>
              <a:rPr lang="en-US" dirty="0"/>
              <a:t>the impurities do not </a:t>
            </a:r>
            <a:r>
              <a:rPr lang="en-US" dirty="0" smtClean="0"/>
              <a:t>dissolve. They </a:t>
            </a:r>
            <a:r>
              <a:rPr lang="en-US" dirty="0"/>
              <a:t>just drop to the floor </a:t>
            </a:r>
            <a:r>
              <a:rPr lang="en-US"/>
              <a:t>of </a:t>
            </a:r>
            <a:r>
              <a:rPr lang="en-US" smtClean="0"/>
              <a:t>the cell </a:t>
            </a:r>
            <a:r>
              <a:rPr lang="en-US" dirty="0"/>
              <a:t>as a sludge.</a:t>
            </a:r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6337650" y="4005064"/>
            <a:ext cx="255483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NewAsterLTStd"/>
              </a:rPr>
              <a:t>A layer of pure copper builds </a:t>
            </a:r>
            <a:r>
              <a:rPr lang="en-US" dirty="0" smtClean="0">
                <a:latin typeface="NewAsterLTStd"/>
              </a:rPr>
              <a:t>up on </a:t>
            </a:r>
            <a:r>
              <a:rPr lang="en-US" dirty="0">
                <a:latin typeface="NewAsterLTStd"/>
              </a:rPr>
              <a:t>the cathode. When the </a:t>
            </a:r>
            <a:r>
              <a:rPr lang="en-US">
                <a:latin typeface="NewAsterLTStd"/>
              </a:rPr>
              <a:t>anode </a:t>
            </a:r>
            <a:r>
              <a:rPr lang="en-US" smtClean="0">
                <a:latin typeface="NewAsterLTStd"/>
              </a:rPr>
              <a:t>is almost </a:t>
            </a:r>
            <a:r>
              <a:rPr lang="en-US" dirty="0">
                <a:latin typeface="NewAsterLTStd"/>
              </a:rPr>
              <a:t>gone, the </a:t>
            </a:r>
            <a:r>
              <a:rPr lang="en-US">
                <a:latin typeface="NewAsterLTStd"/>
              </a:rPr>
              <a:t>anode </a:t>
            </a:r>
            <a:r>
              <a:rPr lang="en-US" smtClean="0">
                <a:latin typeface="NewAsterLTStd"/>
              </a:rPr>
              <a:t>and </a:t>
            </a:r>
            <a:r>
              <a:rPr lang="en-GB" smtClean="0">
                <a:latin typeface="NewAsterLTStd"/>
              </a:rPr>
              <a:t>cathode </a:t>
            </a:r>
            <a:r>
              <a:rPr lang="en-GB">
                <a:latin typeface="NewAsterLTStd"/>
              </a:rPr>
              <a:t>are replaced.</a:t>
            </a:r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179510" y="5699864"/>
            <a:ext cx="8712970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The copper deposited on the cathode is over 99.9% </a:t>
            </a:r>
            <a:r>
              <a:rPr lang="en-US" sz="1900" dirty="0" smtClean="0"/>
              <a:t>pure. The </a:t>
            </a:r>
            <a:r>
              <a:rPr lang="en-US" sz="1900" dirty="0"/>
              <a:t>sludge may contain valuable metals such as platinum, gold, silver</a:t>
            </a:r>
            <a:r>
              <a:rPr lang="en-US" sz="1900"/>
              <a:t>, </a:t>
            </a:r>
            <a:r>
              <a:rPr lang="en-US" sz="1900" smtClean="0"/>
              <a:t>and selenium</a:t>
            </a:r>
            <a:r>
              <a:rPr lang="en-US" sz="1900" dirty="0"/>
              <a:t>. These are recovered and sold.</a:t>
            </a:r>
            <a:endParaRPr lang="en-GB" sz="1900"/>
          </a:p>
        </p:txBody>
      </p:sp>
      <p:sp>
        <p:nvSpPr>
          <p:cNvPr id="13" name="TextBox 12">
            <a:hlinkClick r:id="rId4" action="ppaction://hlinksldjump"/>
          </p:cNvPr>
          <p:cNvSpPr txBox="1"/>
          <p:nvPr/>
        </p:nvSpPr>
        <p:spPr>
          <a:xfrm>
            <a:off x="8300524" y="191683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22245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800" dirty="0" smtClean="0"/>
              <a:t>8.5 </a:t>
            </a:r>
            <a:r>
              <a:rPr lang="en-GB" sz="3800" dirty="0"/>
              <a:t>– </a:t>
            </a:r>
            <a:r>
              <a:rPr lang="en-GB" sz="3800" dirty="0" smtClean="0"/>
              <a:t>Two more uses for Electrolysis</a:t>
            </a:r>
            <a:endParaRPr lang="en-GB" sz="3800" b="1" dirty="0" smtClean="0"/>
          </a:p>
        </p:txBody>
      </p:sp>
      <p:sp>
        <p:nvSpPr>
          <p:cNvPr id="19" name="Round Same Side Corner Rectangle 1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126" y="1196752"/>
            <a:ext cx="4207866" cy="28359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4008" y="1184812"/>
            <a:ext cx="4176464" cy="2820252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98207" y="4067317"/>
            <a:ext cx="420178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263">
              <a:buClr>
                <a:srgbClr val="C00000"/>
              </a:buClr>
              <a:buFontTx/>
              <a:buChar char="▲"/>
            </a:pPr>
            <a:r>
              <a:rPr lang="en-US" sz="2400">
                <a:latin typeface="FrutigerLTStd-Light"/>
              </a:rPr>
              <a:t>The purer it is, the better copper is at conducting </a:t>
            </a:r>
            <a:r>
              <a:rPr lang="en-US" sz="2400" smtClean="0">
                <a:latin typeface="FrutigerLTStd-Light"/>
              </a:rPr>
              <a:t>electricity. </a:t>
            </a:r>
            <a:r>
              <a:rPr lang="en-US" sz="2400" dirty="0" smtClean="0">
                <a:latin typeface="FrutigerLTStd-Light"/>
              </a:rPr>
              <a:t>Highly </a:t>
            </a:r>
            <a:r>
              <a:rPr lang="en-US" sz="2400" dirty="0">
                <a:latin typeface="FrutigerLTStd-Light"/>
              </a:rPr>
              <a:t>refined copper is used for the electrics in </a:t>
            </a:r>
            <a:r>
              <a:rPr lang="en-US" sz="2400" dirty="0" smtClean="0">
                <a:latin typeface="FrutigerLTStd-Light"/>
              </a:rPr>
              <a:t>cars. A </a:t>
            </a:r>
            <a:r>
              <a:rPr lang="en-US" sz="2400" dirty="0">
                <a:latin typeface="FrutigerLTStd-Light"/>
              </a:rPr>
              <a:t>car like this will contain more than 1 km of copper wiring.</a:t>
            </a:r>
            <a:endParaRPr lang="en-GB" sz="2400"/>
          </a:p>
        </p:txBody>
      </p:sp>
      <p:sp>
        <p:nvSpPr>
          <p:cNvPr id="13" name="Rectangle 12"/>
          <p:cNvSpPr/>
          <p:nvPr/>
        </p:nvSpPr>
        <p:spPr>
          <a:xfrm>
            <a:off x="4618687" y="4067317"/>
            <a:ext cx="420178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263">
              <a:buClr>
                <a:srgbClr val="C00000"/>
              </a:buClr>
              <a:buFontTx/>
              <a:buChar char="▲"/>
            </a:pPr>
            <a:r>
              <a:rPr lang="en-US" sz="2400" dirty="0">
                <a:latin typeface="FrutigerLTStd-Light"/>
              </a:rPr>
              <a:t>A steel tap plated with chromium, to make it look bright </a:t>
            </a:r>
            <a:r>
              <a:rPr lang="en-US" sz="2400" dirty="0" smtClean="0">
                <a:latin typeface="FrutigerLTStd-Light"/>
              </a:rPr>
              <a:t>and shiny</a:t>
            </a:r>
            <a:r>
              <a:rPr lang="en-US" sz="2400" dirty="0">
                <a:latin typeface="FrutigerLTStd-Light"/>
              </a:rPr>
              <a:t>. Chromium does not stick well to steel. So the steel </a:t>
            </a:r>
            <a:r>
              <a:rPr lang="en-US" sz="2400">
                <a:latin typeface="FrutigerLTStd-Light"/>
              </a:rPr>
              <a:t>is </a:t>
            </a:r>
            <a:r>
              <a:rPr lang="en-US" sz="2400" smtClean="0">
                <a:latin typeface="FrutigerLTStd-Light"/>
              </a:rPr>
              <a:t>first electroplated </a:t>
            </a:r>
            <a:r>
              <a:rPr lang="en-US" sz="2400" dirty="0">
                <a:latin typeface="FrutigerLTStd-Light"/>
              </a:rPr>
              <a:t>with copper or nickel, and then chromium.</a:t>
            </a:r>
            <a:endParaRPr lang="en-GB" sz="2400"/>
          </a:p>
        </p:txBody>
      </p:sp>
      <p:sp>
        <p:nvSpPr>
          <p:cNvPr id="14" name="TextBox 13">
            <a:hlinkClick r:id="rId5" action="ppaction://hlinksldjump"/>
          </p:cNvPr>
          <p:cNvSpPr txBox="1"/>
          <p:nvPr/>
        </p:nvSpPr>
        <p:spPr>
          <a:xfrm>
            <a:off x="8300524" y="4038163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38004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800" dirty="0" smtClean="0"/>
              <a:t>8.5 </a:t>
            </a:r>
            <a:r>
              <a:rPr lang="en-GB" sz="3800" dirty="0"/>
              <a:t>– </a:t>
            </a:r>
            <a:r>
              <a:rPr lang="en-GB" sz="3800" dirty="0" smtClean="0"/>
              <a:t>Two more uses for Electrolysis</a:t>
            </a:r>
            <a:endParaRPr lang="en-GB" sz="3800" b="1" dirty="0" smtClean="0"/>
          </a:p>
        </p:txBody>
      </p:sp>
      <p:sp>
        <p:nvSpPr>
          <p:cNvPr id="19" name="Round Same Side Corner Rectangle 1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9510" y="1124744"/>
            <a:ext cx="6408714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1700" b="1" dirty="0" smtClean="0">
                <a:solidFill>
                  <a:srgbClr val="C00000"/>
                </a:solidFill>
              </a:rPr>
              <a:t>Electroplating</a:t>
            </a:r>
            <a:endParaRPr lang="en-US" sz="1700" b="1" dirty="0">
              <a:solidFill>
                <a:srgbClr val="C00000"/>
              </a:solidFill>
            </a:endParaRPr>
          </a:p>
          <a:p>
            <a:pPr marL="342900" indent="-3429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700" dirty="0"/>
              <a:t>Electroplating means using electricity to coat one metal with </a:t>
            </a:r>
            <a:r>
              <a:rPr lang="en-US" sz="1700" dirty="0" smtClean="0"/>
              <a:t>another, to </a:t>
            </a:r>
            <a:r>
              <a:rPr lang="en-US" sz="1700" dirty="0"/>
              <a:t>make it look better, or to prevent corrosion. </a:t>
            </a:r>
            <a:r>
              <a:rPr lang="en-US" sz="1700" dirty="0" smtClean="0"/>
              <a:t>E.g., </a:t>
            </a:r>
            <a:r>
              <a:rPr lang="en-US" sz="1700" dirty="0"/>
              <a:t>steel </a:t>
            </a:r>
            <a:r>
              <a:rPr lang="en-US" sz="1700" dirty="0" smtClean="0"/>
              <a:t>car bumpers </a:t>
            </a:r>
            <a:r>
              <a:rPr lang="en-US" sz="1700" dirty="0"/>
              <a:t>are coated with chromium. Steel cans are coated with tin </a:t>
            </a:r>
            <a:r>
              <a:rPr lang="en-US" sz="1700" dirty="0" smtClean="0"/>
              <a:t>to make </a:t>
            </a:r>
            <a:r>
              <a:rPr lang="en-US" sz="1700" dirty="0"/>
              <a:t>tins for food. And cheap metal jewellery is often coated with silver.</a:t>
            </a:r>
          </a:p>
          <a:p>
            <a:pPr marL="342900" indent="-3429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700" dirty="0"/>
              <a:t>The drawing on the right shows how to electroplate a steel jug with </a:t>
            </a:r>
            <a:r>
              <a:rPr lang="en-US" sz="1700" dirty="0" smtClean="0"/>
              <a:t>silver. The </a:t>
            </a:r>
            <a:r>
              <a:rPr lang="en-US" sz="1700" dirty="0"/>
              <a:t>jug is used as the cathode. The anode is made of silver. The </a:t>
            </a:r>
            <a:r>
              <a:rPr lang="en-US" sz="1700" dirty="0" smtClean="0"/>
              <a:t>electrolyte is </a:t>
            </a:r>
            <a:r>
              <a:rPr lang="en-US" sz="1700" dirty="0"/>
              <a:t>a solution of a soluble silver compound, such as silver nitrate.</a:t>
            </a:r>
          </a:p>
          <a:p>
            <a:pPr marL="342900" indent="-3429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700" b="1" dirty="0"/>
              <a:t>At the anode </a:t>
            </a:r>
            <a:r>
              <a:rPr lang="en-US" sz="1700" b="1" dirty="0" smtClean="0"/>
              <a:t>  </a:t>
            </a:r>
            <a:r>
              <a:rPr lang="en-US" sz="1700" dirty="0" smtClean="0"/>
              <a:t>The </a:t>
            </a:r>
            <a:r>
              <a:rPr lang="en-US" sz="1700" dirty="0"/>
              <a:t>silver dissolves, forming silver ions in </a:t>
            </a:r>
            <a:r>
              <a:rPr lang="en-US" sz="1700" dirty="0" smtClean="0"/>
              <a:t>solution: </a:t>
            </a:r>
            <a:r>
              <a:rPr lang="en-US" sz="1700" b="1" dirty="0" smtClean="0">
                <a:solidFill>
                  <a:srgbClr val="FF0000"/>
                </a:solidFill>
              </a:rPr>
              <a:t>Ag </a:t>
            </a:r>
            <a:r>
              <a:rPr lang="en-US" sz="1700" b="1" dirty="0">
                <a:solidFill>
                  <a:srgbClr val="FF0000"/>
                </a:solidFill>
              </a:rPr>
              <a:t>(</a:t>
            </a:r>
            <a:r>
              <a:rPr lang="en-US" sz="1700" b="1" i="1" dirty="0">
                <a:solidFill>
                  <a:srgbClr val="FF0000"/>
                </a:solidFill>
              </a:rPr>
              <a:t>s</a:t>
            </a:r>
            <a:r>
              <a:rPr lang="en-US" sz="1700" b="1" dirty="0">
                <a:solidFill>
                  <a:srgbClr val="FF0000"/>
                </a:solidFill>
              </a:rPr>
              <a:t>) </a:t>
            </a:r>
            <a:r>
              <a:rPr lang="en-US" sz="170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sz="1700" b="1" dirty="0" smtClean="0">
                <a:solidFill>
                  <a:srgbClr val="FF0000"/>
                </a:solidFill>
              </a:rPr>
              <a:t>Ag</a:t>
            </a:r>
            <a:r>
              <a:rPr lang="en-US" sz="1700" b="1" baseline="30000" dirty="0" smtClean="0">
                <a:solidFill>
                  <a:srgbClr val="FF0000"/>
                </a:solidFill>
              </a:rPr>
              <a:t>+</a:t>
            </a:r>
            <a:r>
              <a:rPr lang="en-US" sz="1700" b="1" dirty="0" smtClean="0">
                <a:solidFill>
                  <a:srgbClr val="FF0000"/>
                </a:solidFill>
              </a:rPr>
              <a:t> </a:t>
            </a:r>
            <a:r>
              <a:rPr lang="en-US" sz="1700" b="1" dirty="0">
                <a:solidFill>
                  <a:srgbClr val="FF0000"/>
                </a:solidFill>
              </a:rPr>
              <a:t>(</a:t>
            </a:r>
            <a:r>
              <a:rPr lang="en-US" sz="1700" b="1" i="1" dirty="0" err="1">
                <a:solidFill>
                  <a:srgbClr val="FF0000"/>
                </a:solidFill>
              </a:rPr>
              <a:t>aq</a:t>
            </a:r>
            <a:r>
              <a:rPr lang="en-US" sz="1700" b="1" dirty="0">
                <a:solidFill>
                  <a:srgbClr val="FF0000"/>
                </a:solidFill>
              </a:rPr>
              <a:t>) </a:t>
            </a:r>
            <a:r>
              <a:rPr lang="en-US" sz="1700" b="1" dirty="0" smtClean="0">
                <a:solidFill>
                  <a:srgbClr val="FF0000"/>
                </a:solidFill>
              </a:rPr>
              <a:t>+ e</a:t>
            </a:r>
            <a:r>
              <a:rPr lang="en-US" sz="1700" b="1" baseline="30000" dirty="0" smtClean="0">
                <a:solidFill>
                  <a:srgbClr val="FF0000"/>
                </a:solidFill>
              </a:rPr>
              <a:t>-</a:t>
            </a:r>
            <a:endParaRPr lang="en-US" sz="1700" b="1" dirty="0">
              <a:solidFill>
                <a:srgbClr val="FF0000"/>
              </a:solidFill>
            </a:endParaRPr>
          </a:p>
          <a:p>
            <a:pPr marL="342900" indent="-3429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700" b="1" dirty="0"/>
              <a:t>At the cathode </a:t>
            </a:r>
            <a:r>
              <a:rPr lang="en-US" sz="1700" b="1" dirty="0" smtClean="0"/>
              <a:t>  </a:t>
            </a:r>
            <a:r>
              <a:rPr lang="en-US" sz="1700" dirty="0" smtClean="0"/>
              <a:t>The </a:t>
            </a:r>
            <a:r>
              <a:rPr lang="en-US" sz="1700" dirty="0"/>
              <a:t>silver ions are attracted to the </a:t>
            </a:r>
            <a:r>
              <a:rPr lang="en-US" sz="1700" dirty="0" smtClean="0"/>
              <a:t>cathode. There </a:t>
            </a:r>
            <a:r>
              <a:rPr lang="en-US" sz="1700" dirty="0"/>
              <a:t>they receive electrons, forming a coat of silver on the </a:t>
            </a:r>
            <a:r>
              <a:rPr lang="en-US" sz="1700" dirty="0" smtClean="0"/>
              <a:t>jug: </a:t>
            </a:r>
            <a:r>
              <a:rPr lang="en-US" sz="1700" b="1" dirty="0" smtClean="0">
                <a:solidFill>
                  <a:srgbClr val="FF0000"/>
                </a:solidFill>
              </a:rPr>
              <a:t>Ag</a:t>
            </a:r>
            <a:r>
              <a:rPr lang="en-US" sz="1700" b="1" baseline="30000" dirty="0" smtClean="0">
                <a:solidFill>
                  <a:srgbClr val="FF0000"/>
                </a:solidFill>
              </a:rPr>
              <a:t>+</a:t>
            </a:r>
            <a:r>
              <a:rPr lang="en-US" sz="1700" b="1" dirty="0" smtClean="0">
                <a:solidFill>
                  <a:srgbClr val="FF0000"/>
                </a:solidFill>
              </a:rPr>
              <a:t> </a:t>
            </a:r>
            <a:r>
              <a:rPr lang="en-US" sz="1700" b="1" dirty="0">
                <a:solidFill>
                  <a:srgbClr val="FF0000"/>
                </a:solidFill>
              </a:rPr>
              <a:t>(</a:t>
            </a:r>
            <a:r>
              <a:rPr lang="en-US" sz="1700" b="1" i="1" dirty="0" err="1">
                <a:solidFill>
                  <a:srgbClr val="FF0000"/>
                </a:solidFill>
              </a:rPr>
              <a:t>aq</a:t>
            </a:r>
            <a:r>
              <a:rPr lang="en-US" sz="1700" b="1" dirty="0">
                <a:solidFill>
                  <a:srgbClr val="FF0000"/>
                </a:solidFill>
              </a:rPr>
              <a:t>) </a:t>
            </a:r>
            <a:r>
              <a:rPr lang="en-US" sz="1700" b="1" dirty="0" smtClean="0">
                <a:solidFill>
                  <a:srgbClr val="FF0000"/>
                </a:solidFill>
              </a:rPr>
              <a:t>+ e</a:t>
            </a:r>
            <a:r>
              <a:rPr lang="en-US" sz="1700" b="1" baseline="30000" dirty="0" smtClean="0">
                <a:solidFill>
                  <a:srgbClr val="FF0000"/>
                </a:solidFill>
              </a:rPr>
              <a:t>-</a:t>
            </a:r>
            <a:r>
              <a:rPr lang="en-US" sz="1700" b="1" dirty="0" smtClean="0">
                <a:solidFill>
                  <a:srgbClr val="FF0000"/>
                </a:solidFill>
              </a:rPr>
              <a:t> </a:t>
            </a:r>
            <a:r>
              <a:rPr lang="en-US" sz="170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sz="1700" b="1" dirty="0" smtClean="0">
                <a:solidFill>
                  <a:srgbClr val="FF0000"/>
                </a:solidFill>
              </a:rPr>
              <a:t>Ag </a:t>
            </a:r>
            <a:r>
              <a:rPr lang="en-US" sz="1700" b="1" dirty="0">
                <a:solidFill>
                  <a:srgbClr val="FF0000"/>
                </a:solidFill>
              </a:rPr>
              <a:t>(</a:t>
            </a:r>
            <a:r>
              <a:rPr lang="en-US" sz="1700" b="1" i="1" dirty="0">
                <a:solidFill>
                  <a:srgbClr val="FF0000"/>
                </a:solidFill>
              </a:rPr>
              <a:t>s</a:t>
            </a:r>
            <a:r>
              <a:rPr lang="en-US" sz="1700" b="1" dirty="0">
                <a:solidFill>
                  <a:srgbClr val="FF0000"/>
                </a:solidFill>
              </a:rPr>
              <a:t>)</a:t>
            </a:r>
          </a:p>
          <a:p>
            <a:pPr marL="342900" indent="-34290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700" dirty="0"/>
              <a:t>When the layer of silver is thick enough, the jug is removed.</a:t>
            </a:r>
            <a:endParaRPr lang="en-GB" sz="17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88224" y="1124744"/>
            <a:ext cx="2304256" cy="280831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736696" y="4149080"/>
            <a:ext cx="21557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dirty="0" err="1"/>
              <a:t>Silverplating</a:t>
            </a:r>
            <a:r>
              <a:rPr lang="en-US" dirty="0"/>
              <a:t>: electroplating </a:t>
            </a:r>
            <a:r>
              <a:rPr lang="en-US" dirty="0" smtClean="0"/>
              <a:t>with silver</a:t>
            </a:r>
            <a:r>
              <a:rPr lang="en-US" dirty="0"/>
              <a:t>. When the electrodes </a:t>
            </a:r>
            <a:r>
              <a:rPr lang="en-US"/>
              <a:t>are </a:t>
            </a:r>
            <a:r>
              <a:rPr lang="en-US" smtClean="0"/>
              <a:t>connected to </a:t>
            </a:r>
            <a:r>
              <a:rPr lang="en-US" dirty="0"/>
              <a:t>a power source, electroplating begins.</a:t>
            </a:r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179510" y="5314850"/>
            <a:ext cx="6264698" cy="1354217"/>
          </a:xfrm>
          <a:prstGeom prst="rect">
            <a:avLst/>
          </a:prstGeom>
          <a:solidFill>
            <a:srgbClr val="C1D6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tabLst>
                <a:tab pos="2420938" algn="l"/>
              </a:tabLst>
            </a:pPr>
            <a:r>
              <a:rPr lang="en-US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electroplate</a:t>
            </a:r>
          </a:p>
          <a:p>
            <a:pPr>
              <a:buClr>
                <a:srgbClr val="C00000"/>
              </a:buClr>
              <a:tabLst>
                <a:tab pos="2420938" algn="l"/>
              </a:tabLst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 general, to electroplate an object with metal X, the set-up is:</a:t>
            </a:r>
          </a:p>
          <a:p>
            <a:pPr>
              <a:buClr>
                <a:srgbClr val="C00000"/>
              </a:buClr>
              <a:tabLst>
                <a:tab pos="2420938" algn="l"/>
              </a:tabLst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cathode 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–   object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to be electroplated</a:t>
            </a:r>
          </a:p>
          <a:p>
            <a:pPr>
              <a:buClr>
                <a:srgbClr val="C00000"/>
              </a:buClr>
              <a:tabLst>
                <a:tab pos="2420938" algn="l"/>
              </a:tabLst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anode 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–   metal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  <a:p>
            <a:pPr>
              <a:buClr>
                <a:srgbClr val="C00000"/>
              </a:buClr>
              <a:tabLst>
                <a:tab pos="2420938" algn="l"/>
              </a:tabLst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electrolyte 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–   a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solution of a soluble compound of X.</a:t>
            </a:r>
            <a:endParaRPr lang="en-GB" sz="16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 rot="2340049">
            <a:off x="6207358" y="5216540"/>
            <a:ext cx="448183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hlinkClick r:id="rId4" action="ppaction://hlinksldjump"/>
          </p:cNvPr>
          <p:cNvSpPr txBox="1"/>
          <p:nvPr/>
        </p:nvSpPr>
        <p:spPr>
          <a:xfrm>
            <a:off x="8300524" y="5910371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50915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Assessment Structure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300" dirty="0"/>
              <a:t>All candidates </a:t>
            </a:r>
            <a:r>
              <a:rPr lang="en-US" sz="2300" dirty="0" smtClean="0"/>
              <a:t>take.</a:t>
            </a:r>
            <a:endParaRPr lang="en-US" sz="23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3179325"/>
              </p:ext>
            </p:extLst>
          </p:nvPr>
        </p:nvGraphicFramePr>
        <p:xfrm>
          <a:off x="331250" y="1623784"/>
          <a:ext cx="8417211" cy="414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8742"/>
                <a:gridCol w="216024"/>
                <a:gridCol w="4032445"/>
              </a:tblGrid>
              <a:tr h="360040">
                <a:tc>
                  <a:txBody>
                    <a:bodyPr/>
                    <a:lstStyle/>
                    <a:p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Either: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Or: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1584176">
                <a:tc>
                  <a:txBody>
                    <a:bodyPr/>
                    <a:lstStyle/>
                    <a:p>
                      <a:r>
                        <a:rPr kumimoji="0"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5 </a:t>
                      </a:r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 15 minutes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Practical Test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 AO3.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Questions will be based on the experimental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skills in Section 7.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paper is structured to assess grade ranges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A*–G.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 marks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20% of the final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total mark.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6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Alternative to Practical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 AO3.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Questions will be based on the experimental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skills in Section 7.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paper is structured to assess grade ranges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A*–G.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 marks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20% of the final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total mark.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958562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600" dirty="0"/>
              <a:t>8.5 – Two more uses for Electrolysis</a:t>
            </a:r>
            <a:endParaRPr lang="en-GB" sz="36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79512" y="1109057"/>
            <a:ext cx="8699936" cy="5478423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500" dirty="0" smtClean="0"/>
              <a:t>Copper(II</a:t>
            </a:r>
            <a:r>
              <a:rPr lang="en-US" sz="2500" dirty="0"/>
              <a:t>) ions are blue. When copper(II) sulfate solution </a:t>
            </a:r>
            <a:r>
              <a:rPr lang="en-US" sz="2500" dirty="0" smtClean="0"/>
              <a:t>is </a:t>
            </a:r>
            <a:r>
              <a:rPr lang="en-US" sz="2500" dirty="0" err="1" smtClean="0"/>
              <a:t>electrolysed</a:t>
            </a:r>
            <a:r>
              <a:rPr lang="en-US" sz="2500" dirty="0"/>
              <a:t>, the blue </a:t>
            </a:r>
            <a:r>
              <a:rPr lang="en-US" sz="2500" dirty="0" smtClean="0"/>
              <a:t>solution:</a:t>
            </a:r>
            <a:br>
              <a:rPr lang="en-US" sz="2500" dirty="0" smtClean="0"/>
            </a:br>
            <a:r>
              <a:rPr lang="en-US" sz="2500" b="1" dirty="0" smtClean="0"/>
              <a:t>a</a:t>
            </a:r>
            <a:r>
              <a:rPr lang="en-US" sz="2500" dirty="0" smtClean="0"/>
              <a:t> </a:t>
            </a:r>
            <a:r>
              <a:rPr lang="en-US" sz="2500" dirty="0"/>
              <a:t>loses its colour when carbon electrodes are </a:t>
            </a:r>
            <a:r>
              <a:rPr lang="en-US" sz="2500" dirty="0" smtClean="0"/>
              <a:t>used</a:t>
            </a:r>
            <a:br>
              <a:rPr lang="en-US" sz="2500" dirty="0" smtClean="0"/>
            </a:br>
            <a:r>
              <a:rPr lang="en-US" sz="2500" b="1" dirty="0" smtClean="0"/>
              <a:t>b</a:t>
            </a:r>
            <a:r>
              <a:rPr lang="en-US" sz="2500" dirty="0" smtClean="0"/>
              <a:t> </a:t>
            </a:r>
            <a:r>
              <a:rPr lang="en-US" sz="2500" dirty="0"/>
              <a:t>keeps its colour when copper electrodes are </a:t>
            </a:r>
            <a:r>
              <a:rPr lang="en-US" sz="2500" dirty="0" smtClean="0"/>
              <a:t>used. </a:t>
            </a:r>
            <a:br>
              <a:rPr lang="en-US" sz="2500" dirty="0" smtClean="0"/>
            </a:br>
            <a:r>
              <a:rPr lang="en-US" sz="2500" dirty="0" smtClean="0"/>
              <a:t>Explain </a:t>
            </a:r>
            <a:r>
              <a:rPr lang="en-US" sz="2500" dirty="0"/>
              <a:t>each of these observations.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500" dirty="0" smtClean="0"/>
              <a:t>If </a:t>
            </a:r>
            <a:r>
              <a:rPr lang="en-US" sz="2500" dirty="0"/>
              <a:t>you want to purify a metal by electrolysis, will you make </a:t>
            </a:r>
            <a:r>
              <a:rPr lang="en-US" sz="2500" dirty="0" smtClean="0"/>
              <a:t>it the </a:t>
            </a:r>
            <a:r>
              <a:rPr lang="en-US" sz="2500" dirty="0"/>
              <a:t>anode or the cathode? Why?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500" dirty="0" smtClean="0"/>
              <a:t>Describe </a:t>
            </a:r>
            <a:r>
              <a:rPr lang="en-US" sz="2500" dirty="0"/>
              <a:t>the process of refining copper.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500" dirty="0" smtClean="0"/>
              <a:t>What </a:t>
            </a:r>
            <a:r>
              <a:rPr lang="en-US" sz="2500" dirty="0"/>
              <a:t>does electroplating mean?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500" dirty="0" smtClean="0"/>
              <a:t>Steel </a:t>
            </a:r>
            <a:r>
              <a:rPr lang="en-US" sz="2500" dirty="0"/>
              <a:t>cutlery is often electroplated with nickel. Why?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500" dirty="0" smtClean="0"/>
              <a:t>You </a:t>
            </a:r>
            <a:r>
              <a:rPr lang="en-US" sz="2500" dirty="0"/>
              <a:t>plan to electroplate steel cutlery with </a:t>
            </a:r>
            <a:r>
              <a:rPr lang="en-US" sz="2500" dirty="0" smtClean="0"/>
              <a:t>nickel.</a:t>
            </a:r>
            <a:br>
              <a:rPr lang="en-US" sz="2500" dirty="0" smtClean="0"/>
            </a:br>
            <a:r>
              <a:rPr lang="en-US" sz="2500" b="1" dirty="0" smtClean="0"/>
              <a:t>a</a:t>
            </a:r>
            <a:r>
              <a:rPr lang="en-US" sz="2500" dirty="0" smtClean="0"/>
              <a:t> </a:t>
            </a:r>
            <a:r>
              <a:rPr lang="en-US" sz="2500" dirty="0"/>
              <a:t>What will you use as the </a:t>
            </a:r>
            <a:r>
              <a:rPr lang="en-US" sz="2500" dirty="0" smtClean="0"/>
              <a:t>anode?</a:t>
            </a:r>
            <a:br>
              <a:rPr lang="en-US" sz="2500" dirty="0" smtClean="0"/>
            </a:br>
            <a:r>
              <a:rPr lang="en-US" sz="2500" b="1" dirty="0" smtClean="0"/>
              <a:t>b</a:t>
            </a:r>
            <a:r>
              <a:rPr lang="en-US" sz="2500" dirty="0" smtClean="0"/>
              <a:t> </a:t>
            </a:r>
            <a:r>
              <a:rPr lang="en-US" sz="2500" dirty="0"/>
              <a:t>What will you use as the </a:t>
            </a:r>
            <a:r>
              <a:rPr lang="en-US" sz="2500" dirty="0" smtClean="0"/>
              <a:t>cathode?</a:t>
            </a:r>
            <a:br>
              <a:rPr lang="en-US" sz="2500" dirty="0" smtClean="0"/>
            </a:br>
            <a:r>
              <a:rPr lang="en-US" sz="2500" b="1" dirty="0" smtClean="0"/>
              <a:t>c</a:t>
            </a:r>
            <a:r>
              <a:rPr lang="en-US" sz="2500" dirty="0" smtClean="0"/>
              <a:t> </a:t>
            </a:r>
            <a:r>
              <a:rPr lang="en-US" sz="2500" dirty="0"/>
              <a:t>Suggest a suitable electrolyte.</a:t>
            </a:r>
            <a:endParaRPr lang="en-US" sz="2500" baseline="-25000" dirty="0"/>
          </a:p>
        </p:txBody>
      </p:sp>
      <p:sp>
        <p:nvSpPr>
          <p:cNvPr id="26" name="TextBox 25">
            <a:hlinkClick r:id="rId3" action="ppaction://hlinkfile"/>
          </p:cNvPr>
          <p:cNvSpPr txBox="1"/>
          <p:nvPr/>
        </p:nvSpPr>
        <p:spPr>
          <a:xfrm>
            <a:off x="8244408" y="4038163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25" name="Oval 24"/>
          <p:cNvSpPr/>
          <p:nvPr/>
        </p:nvSpPr>
        <p:spPr>
          <a:xfrm rot="1078849">
            <a:off x="8525924" y="94633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228516" y="4830251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39761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79512" y="1124744"/>
            <a:ext cx="8712968" cy="553074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002060"/>
              </a:buClr>
            </a:pPr>
            <a:r>
              <a:rPr lang="en-GB" sz="1860" b="1" dirty="0" smtClean="0"/>
              <a:t>Core curriculum - </a:t>
            </a:r>
            <a:r>
              <a:rPr lang="en-US" sz="1860" dirty="0" smtClean="0"/>
              <a:t>Make sure you can also …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60" dirty="0" smtClean="0"/>
              <a:t>define </a:t>
            </a:r>
            <a:r>
              <a:rPr lang="en-US" sz="1860" dirty="0"/>
              <a:t>the terms conductor and insulator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60" dirty="0" smtClean="0"/>
              <a:t>give </a:t>
            </a:r>
            <a:r>
              <a:rPr lang="en-US" sz="1860" dirty="0"/>
              <a:t>examples of how we make use of </a:t>
            </a:r>
            <a:r>
              <a:rPr lang="en-US" sz="1860" dirty="0" smtClean="0"/>
              <a:t>conductors and </a:t>
            </a:r>
            <a:r>
              <a:rPr lang="en-US" sz="1860" dirty="0"/>
              <a:t>insulators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60" dirty="0" smtClean="0"/>
              <a:t>explain </a:t>
            </a:r>
            <a:r>
              <a:rPr lang="en-US" sz="1860" dirty="0"/>
              <a:t>what these terms </a:t>
            </a:r>
            <a:r>
              <a:rPr lang="en-US" sz="1860" dirty="0" smtClean="0"/>
              <a:t>mean: </a:t>
            </a:r>
            <a:br>
              <a:rPr lang="en-US" sz="1860" dirty="0" smtClean="0"/>
            </a:br>
            <a:r>
              <a:rPr lang="en-US" sz="1860" i="1" dirty="0" smtClean="0"/>
              <a:t>electrolysis    electrolyte    electrode    inert    electrode    anode    cathode</a:t>
            </a:r>
            <a:endParaRPr lang="en-US" sz="1860" i="1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60" dirty="0" smtClean="0"/>
              <a:t>explain </a:t>
            </a:r>
            <a:r>
              <a:rPr lang="en-US" sz="1860" dirty="0"/>
              <a:t>why an ionic compound must be melted, </a:t>
            </a:r>
            <a:r>
              <a:rPr lang="en-US" sz="1860" dirty="0" smtClean="0"/>
              <a:t>or dissolved </a:t>
            </a:r>
            <a:r>
              <a:rPr lang="en-US" sz="1860" dirty="0"/>
              <a:t>in water, for electrolysis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60" dirty="0" smtClean="0"/>
              <a:t>predict </a:t>
            </a:r>
            <a:r>
              <a:rPr lang="en-US" sz="1860" dirty="0"/>
              <a:t>what will be obtained at each electrode, </a:t>
            </a:r>
            <a:r>
              <a:rPr lang="en-US" sz="1860" dirty="0" smtClean="0"/>
              <a:t>in the </a:t>
            </a:r>
            <a:r>
              <a:rPr lang="en-US" sz="1860" dirty="0"/>
              <a:t>electrolysis of a molten ionic compound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60" dirty="0" smtClean="0"/>
              <a:t>say </a:t>
            </a:r>
            <a:r>
              <a:rPr lang="en-US" sz="1860" dirty="0"/>
              <a:t>what halides are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60" dirty="0" smtClean="0"/>
              <a:t>say </a:t>
            </a:r>
            <a:r>
              <a:rPr lang="en-US" sz="1860" dirty="0"/>
              <a:t>why the products of electrolysis may </a:t>
            </a:r>
            <a:r>
              <a:rPr lang="en-US" sz="1860" dirty="0" smtClean="0"/>
              <a:t>be different</a:t>
            </a:r>
            <a:r>
              <a:rPr lang="en-US" sz="1860" dirty="0"/>
              <a:t>, when a compound is dissolved in </a:t>
            </a:r>
            <a:r>
              <a:rPr lang="en-US" sz="1860" dirty="0" smtClean="0"/>
              <a:t>water, rather </a:t>
            </a:r>
            <a:r>
              <a:rPr lang="en-US" sz="1860" dirty="0"/>
              <a:t>than melted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60" dirty="0" smtClean="0"/>
              <a:t>give </a:t>
            </a:r>
            <a:r>
              <a:rPr lang="en-US" sz="1860" dirty="0"/>
              <a:t>the general rules for the products at the </a:t>
            </a:r>
            <a:r>
              <a:rPr lang="en-US" sz="1860" dirty="0" smtClean="0"/>
              <a:t>anode and </a:t>
            </a:r>
            <a:r>
              <a:rPr lang="en-US" sz="1860" dirty="0"/>
              <a:t>cathode, in the electrolysis of a solution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60" dirty="0" smtClean="0"/>
              <a:t>name </a:t>
            </a:r>
            <a:r>
              <a:rPr lang="en-US" sz="1860" dirty="0"/>
              <a:t>the product at each electrode, for </a:t>
            </a:r>
            <a:r>
              <a:rPr lang="en-US" sz="1860" dirty="0" smtClean="0"/>
              <a:t>the electrolysis </a:t>
            </a:r>
            <a:r>
              <a:rPr lang="en-US" sz="1860" dirty="0"/>
              <a:t>of:</a:t>
            </a:r>
          </a:p>
          <a:p>
            <a:pPr>
              <a:buClr>
                <a:srgbClr val="0070C0"/>
              </a:buClr>
              <a:tabLst>
                <a:tab pos="534988" algn="l"/>
              </a:tabLst>
            </a:pPr>
            <a:r>
              <a:rPr lang="en-US" sz="1860" dirty="0" smtClean="0"/>
              <a:t>	– </a:t>
            </a:r>
            <a:r>
              <a:rPr lang="en-US" sz="1860" dirty="0"/>
              <a:t>concentrated hydrochloric acid</a:t>
            </a:r>
          </a:p>
          <a:p>
            <a:pPr>
              <a:buClr>
                <a:srgbClr val="0070C0"/>
              </a:buClr>
              <a:tabLst>
                <a:tab pos="534988" algn="l"/>
              </a:tabLst>
            </a:pPr>
            <a:r>
              <a:rPr lang="en-US" sz="1860" dirty="0" smtClean="0"/>
              <a:t>	– </a:t>
            </a:r>
            <a:r>
              <a:rPr lang="en-US" sz="1860" dirty="0"/>
              <a:t>a concentrated solution of sodium chloride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60" dirty="0" smtClean="0"/>
              <a:t>explain </a:t>
            </a:r>
            <a:r>
              <a:rPr lang="en-US" sz="1860" dirty="0"/>
              <a:t>what electroplating is, and why it is used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60" dirty="0" smtClean="0"/>
              <a:t>describe </a:t>
            </a:r>
            <a:r>
              <a:rPr lang="en-US" sz="1860" dirty="0"/>
              <a:t>how electroplating is carried out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8 – Revision Checklist - Core</a:t>
            </a:r>
            <a:endParaRPr lang="en-GB" sz="4000" b="1" dirty="0" smtClean="0"/>
          </a:p>
        </p:txBody>
      </p:sp>
      <p:sp>
        <p:nvSpPr>
          <p:cNvPr id="13" name="Round Same Side Corner Rectangle 12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746868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79512" y="1124744"/>
            <a:ext cx="8712968" cy="5544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002060"/>
              </a:buClr>
            </a:pPr>
            <a:r>
              <a:rPr lang="en-GB" sz="2100" b="1" dirty="0" smtClean="0"/>
              <a:t>Extended curriculum - </a:t>
            </a:r>
            <a:r>
              <a:rPr lang="en-US" sz="2100" dirty="0" smtClean="0"/>
              <a:t>Make sure you can also …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 smtClean="0"/>
              <a:t>predict </a:t>
            </a:r>
            <a:r>
              <a:rPr lang="en-US" sz="2100" dirty="0"/>
              <a:t>the products, for the electrolysis of </a:t>
            </a:r>
            <a:r>
              <a:rPr lang="en-US" sz="2100" dirty="0" smtClean="0"/>
              <a:t>halides in </a:t>
            </a:r>
            <a:r>
              <a:rPr lang="en-US" sz="2100" dirty="0"/>
              <a:t>dilute and concentrated solutions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620713" algn="l"/>
              </a:tabLst>
            </a:pPr>
            <a:r>
              <a:rPr lang="en-US" sz="2100" dirty="0" smtClean="0"/>
              <a:t>describe </a:t>
            </a:r>
            <a:r>
              <a:rPr lang="en-US" sz="2100" dirty="0"/>
              <a:t>the reactions at the electrodes, </a:t>
            </a:r>
            <a:r>
              <a:rPr lang="en-US" sz="2100" dirty="0" smtClean="0"/>
              <a:t>during the </a:t>
            </a:r>
            <a:r>
              <a:rPr lang="en-US" sz="2100" dirty="0"/>
              <a:t>electrolysis of</a:t>
            </a:r>
            <a:r>
              <a:rPr lang="en-US" sz="2100" dirty="0" smtClean="0"/>
              <a:t>:</a:t>
            </a:r>
            <a:br>
              <a:rPr lang="en-US" sz="2100" dirty="0" smtClean="0"/>
            </a:br>
            <a:r>
              <a:rPr lang="en-US" sz="2100" dirty="0" smtClean="0"/>
              <a:t>	–  a </a:t>
            </a:r>
            <a:r>
              <a:rPr lang="en-US" sz="2100" dirty="0"/>
              <a:t>molten halide such as lead </a:t>
            </a:r>
            <a:r>
              <a:rPr lang="en-US" sz="2100" dirty="0" smtClean="0"/>
              <a:t>bromide</a:t>
            </a:r>
            <a:br>
              <a:rPr lang="en-US" sz="2100" dirty="0" smtClean="0"/>
            </a:br>
            <a:r>
              <a:rPr lang="en-US" sz="2100" dirty="0" smtClean="0"/>
              <a:t>	–  a </a:t>
            </a:r>
            <a:r>
              <a:rPr lang="en-US" sz="2100" dirty="0"/>
              <a:t>dilute solution of a halide such as </a:t>
            </a:r>
            <a:r>
              <a:rPr lang="en-US" sz="2100" dirty="0" smtClean="0"/>
              <a:t>sodium chloride</a:t>
            </a:r>
            <a:br>
              <a:rPr lang="en-US" sz="2100" dirty="0" smtClean="0"/>
            </a:br>
            <a:r>
              <a:rPr lang="en-US" sz="2100" dirty="0" smtClean="0"/>
              <a:t>	–  a </a:t>
            </a:r>
            <a:r>
              <a:rPr lang="en-US" sz="2100" dirty="0"/>
              <a:t>concentrated solution of a </a:t>
            </a:r>
            <a:r>
              <a:rPr lang="en-US" sz="2100" dirty="0" smtClean="0"/>
              <a:t>halide and </a:t>
            </a:r>
            <a:r>
              <a:rPr lang="en-US" sz="2100" dirty="0"/>
              <a:t>write half-equations for them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 smtClean="0"/>
              <a:t>describe </a:t>
            </a:r>
            <a:r>
              <a:rPr lang="en-US" sz="2100" dirty="0"/>
              <a:t>the electrolysis of brine, and name </a:t>
            </a:r>
            <a:r>
              <a:rPr lang="en-US" sz="2100" dirty="0" smtClean="0"/>
              <a:t>the three </a:t>
            </a:r>
            <a:r>
              <a:rPr lang="en-US" sz="2100" dirty="0"/>
              <a:t>products, and give some uses for them (</a:t>
            </a:r>
            <a:r>
              <a:rPr lang="en-US" sz="2100" dirty="0" smtClean="0"/>
              <a:t>you will </a:t>
            </a:r>
            <a:r>
              <a:rPr lang="en-US" sz="2100" dirty="0"/>
              <a:t>not be asked for a diagram of the cell)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620713" algn="l"/>
              </a:tabLst>
            </a:pPr>
            <a:r>
              <a:rPr lang="en-US" sz="2100" dirty="0" smtClean="0"/>
              <a:t>describe </a:t>
            </a:r>
            <a:r>
              <a:rPr lang="en-US" sz="2100" dirty="0"/>
              <a:t>the differences, when the electrolysis </a:t>
            </a:r>
            <a:r>
              <a:rPr lang="en-US" sz="2100" dirty="0" smtClean="0"/>
              <a:t>of copper(II</a:t>
            </a:r>
            <a:r>
              <a:rPr lang="en-US" sz="2100" dirty="0"/>
              <a:t>) sulfate is carried out</a:t>
            </a:r>
            <a:r>
              <a:rPr lang="en-US" sz="2100" dirty="0" smtClean="0"/>
              <a:t>:</a:t>
            </a:r>
            <a:br>
              <a:rPr lang="en-US" sz="2100" dirty="0" smtClean="0"/>
            </a:br>
            <a:r>
              <a:rPr lang="en-US" sz="2100" dirty="0" smtClean="0"/>
              <a:t>	–  using </a:t>
            </a:r>
            <a:r>
              <a:rPr lang="en-US" sz="2100" dirty="0"/>
              <a:t>inert electrodes (carbon or platinum</a:t>
            </a:r>
            <a:r>
              <a:rPr lang="en-US" sz="2100" dirty="0" smtClean="0"/>
              <a:t>)</a:t>
            </a:r>
            <a:br>
              <a:rPr lang="en-US" sz="2100" dirty="0" smtClean="0"/>
            </a:br>
            <a:r>
              <a:rPr lang="en-US" sz="2100" dirty="0" smtClean="0"/>
              <a:t>	–  using </a:t>
            </a:r>
            <a:r>
              <a:rPr lang="en-US" sz="2100" dirty="0"/>
              <a:t>copper electrodes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 smtClean="0"/>
              <a:t>describe </a:t>
            </a:r>
            <a:r>
              <a:rPr lang="en-US" sz="2100" dirty="0"/>
              <a:t>how electrolysis is used to refine </a:t>
            </a:r>
            <a:r>
              <a:rPr lang="en-US" sz="2100" dirty="0" smtClean="0"/>
              <a:t>impure copper</a:t>
            </a:r>
            <a:r>
              <a:rPr lang="en-US" sz="2100" dirty="0"/>
              <a:t>, and say why this is important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8 – Revision Checklist - Core</a:t>
            </a:r>
            <a:endParaRPr lang="en-GB" sz="4000" b="1" dirty="0" smtClean="0"/>
          </a:p>
        </p:txBody>
      </p:sp>
      <p:sp>
        <p:nvSpPr>
          <p:cNvPr id="13" name="Round Same Side Corner Rectangle 12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722553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400" dirty="0" smtClean="0"/>
              <a:t>8 – Revision Questions – Core Curriculum</a:t>
            </a:r>
            <a:endParaRPr lang="en-GB" sz="34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5092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A7C4FF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39738" indent="-439738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1073150" algn="l"/>
                <a:tab pos="8435975" algn="r"/>
              </a:tabLst>
            </a:pPr>
            <a:r>
              <a:rPr lang="en-US" sz="2400" dirty="0" smtClean="0"/>
              <a:t>Electrolysis </a:t>
            </a:r>
            <a:r>
              <a:rPr lang="en-US" sz="2400" dirty="0"/>
              <a:t>of molten lead bromide is carried </a:t>
            </a:r>
            <a:r>
              <a:rPr lang="en-US" sz="2400" dirty="0" smtClean="0"/>
              <a:t>out:</a:t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 smtClean="0"/>
          </a:p>
          <a:p>
            <a:pPr marL="896938" indent="-457200">
              <a:buClr>
                <a:srgbClr val="C00000"/>
              </a:buClr>
              <a:buFont typeface="+mj-lt"/>
              <a:buAutoNum type="alphaLcPeriod"/>
              <a:tabLst>
                <a:tab pos="8435975" algn="r"/>
              </a:tabLst>
            </a:pPr>
            <a:r>
              <a:rPr lang="en-US" sz="2400" dirty="0" smtClean="0"/>
              <a:t>The </a:t>
            </a:r>
            <a:r>
              <a:rPr lang="en-US" sz="2400" dirty="0"/>
              <a:t>bulb will not light until the lead </a:t>
            </a:r>
            <a:r>
              <a:rPr lang="en-US" sz="2400" dirty="0" smtClean="0"/>
              <a:t>bromide has </a:t>
            </a:r>
            <a:r>
              <a:rPr lang="en-US" sz="2400" dirty="0"/>
              <a:t>melted. Why </a:t>
            </a:r>
            <a:r>
              <a:rPr lang="en-US" sz="2400" dirty="0" smtClean="0"/>
              <a:t>not?</a:t>
            </a:r>
          </a:p>
          <a:p>
            <a:pPr marL="896938" indent="-457200">
              <a:buClr>
                <a:srgbClr val="C00000"/>
              </a:buClr>
              <a:buFont typeface="+mj-lt"/>
              <a:buAutoNum type="alphaLcPeriod"/>
              <a:tabLst>
                <a:tab pos="8435975" algn="r"/>
              </a:tabLst>
            </a:pPr>
            <a:r>
              <a:rPr lang="en-US" sz="2400" dirty="0" smtClean="0"/>
              <a:t>What </a:t>
            </a:r>
            <a:r>
              <a:rPr lang="en-US" sz="2400" dirty="0"/>
              <a:t>will be seen at the </a:t>
            </a:r>
            <a:r>
              <a:rPr lang="en-US" sz="2400" dirty="0" smtClean="0"/>
              <a:t>anode?</a:t>
            </a:r>
          </a:p>
          <a:p>
            <a:pPr marL="896938" indent="-457200">
              <a:buClr>
                <a:srgbClr val="C00000"/>
              </a:buClr>
              <a:buFont typeface="+mj-lt"/>
              <a:buAutoNum type="alphaLcPeriod"/>
              <a:tabLst>
                <a:tab pos="8435975" algn="r"/>
              </a:tabLst>
            </a:pPr>
            <a:r>
              <a:rPr lang="en-US" sz="2400" dirty="0" smtClean="0"/>
              <a:t>Name </a:t>
            </a:r>
            <a:r>
              <a:rPr lang="en-US" sz="2400" dirty="0"/>
              <a:t>the substance in </a:t>
            </a:r>
            <a:r>
              <a:rPr lang="en-US" sz="2400" dirty="0" smtClean="0"/>
              <a:t>b?</a:t>
            </a:r>
          </a:p>
          <a:p>
            <a:pPr marL="896938" indent="-457200">
              <a:buClr>
                <a:srgbClr val="C00000"/>
              </a:buClr>
              <a:buFont typeface="+mj-lt"/>
              <a:buAutoNum type="alphaLcPeriod"/>
              <a:tabLst>
                <a:tab pos="8435975" algn="r"/>
              </a:tabLst>
            </a:pPr>
            <a:r>
              <a:rPr lang="en-US" sz="2400" dirty="0" smtClean="0"/>
              <a:t>What </a:t>
            </a:r>
            <a:r>
              <a:rPr lang="en-US" sz="2400" dirty="0"/>
              <a:t>will be formed at the cathode?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23644" y="1628800"/>
            <a:ext cx="6560724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64446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400" dirty="0" smtClean="0"/>
              <a:t>8 – Revision Questions – Core Curriculum</a:t>
            </a:r>
            <a:endParaRPr lang="en-GB" sz="34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09057"/>
            <a:ext cx="8712968" cy="5632311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A7C4FF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1073150" algn="l"/>
                <a:tab pos="8435975" algn="r"/>
              </a:tabLst>
            </a:pPr>
            <a:r>
              <a:rPr lang="en-US" sz="2000" dirty="0" smtClean="0"/>
              <a:t>Six </a:t>
            </a:r>
            <a:r>
              <a:rPr lang="en-US" sz="2000" dirty="0"/>
              <a:t>substances </a:t>
            </a:r>
            <a:r>
              <a:rPr lang="en-US" sz="2000" b="1" dirty="0"/>
              <a:t>A</a:t>
            </a:r>
            <a:r>
              <a:rPr lang="en-US" sz="2000" dirty="0"/>
              <a:t> to </a:t>
            </a:r>
            <a:r>
              <a:rPr lang="en-US" sz="2000" b="1" dirty="0"/>
              <a:t>F</a:t>
            </a:r>
            <a:r>
              <a:rPr lang="en-US" sz="2000" dirty="0"/>
              <a:t> were dissolved in water, </a:t>
            </a:r>
            <a:r>
              <a:rPr lang="en-US" sz="2000" dirty="0" smtClean="0"/>
              <a:t>and connected </a:t>
            </a:r>
            <a:r>
              <a:rPr lang="en-US" sz="2000" dirty="0"/>
              <a:t>in turn into the circuit </a:t>
            </a:r>
            <a:r>
              <a:rPr lang="en-US" sz="2000" dirty="0" smtClean="0"/>
              <a:t>below. </a:t>
            </a:r>
            <a:r>
              <a:rPr lang="en-US" sz="2000" b="1" dirty="0" smtClean="0"/>
              <a:t>A</a:t>
            </a:r>
            <a:r>
              <a:rPr lang="en-US" sz="2000" dirty="0" smtClean="0"/>
              <a:t> </a:t>
            </a:r>
            <a:r>
              <a:rPr lang="en-US" sz="2000" dirty="0"/>
              <a:t>represents an ammeter, which is used to </a:t>
            </a:r>
            <a:r>
              <a:rPr lang="en-US" sz="2000" dirty="0" smtClean="0"/>
              <a:t>measure current</a:t>
            </a:r>
            <a:r>
              <a:rPr lang="en-US" sz="2000" dirty="0"/>
              <a:t>. The table shows the results</a:t>
            </a:r>
            <a:r>
              <a:rPr lang="en-US" sz="2000" dirty="0" smtClean="0"/>
              <a:t>.</a:t>
            </a:r>
          </a:p>
          <a:p>
            <a:pPr marL="811213" indent="-371475">
              <a:buFont typeface="+mj-lt"/>
              <a:buAutoNum type="alphaLcPeriod"/>
            </a:pPr>
            <a:r>
              <a:rPr lang="en-US" sz="2000" dirty="0" smtClean="0"/>
              <a:t>Which </a:t>
            </a:r>
            <a:r>
              <a:rPr lang="en-US" sz="2000" dirty="0"/>
              <a:t>solution conducts best?</a:t>
            </a:r>
          </a:p>
          <a:p>
            <a:pPr marL="811213" indent="-371475">
              <a:buFont typeface="+mj-lt"/>
              <a:buAutoNum type="alphaLcPeriod"/>
            </a:pPr>
            <a:r>
              <a:rPr lang="en-US" sz="2000" dirty="0" smtClean="0"/>
              <a:t>Which </a:t>
            </a:r>
            <a:r>
              <a:rPr lang="en-US" sz="2000" dirty="0"/>
              <a:t>solution is a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non-electrolyte</a:t>
            </a:r>
            <a:r>
              <a:rPr lang="en-US" sz="2000" dirty="0"/>
              <a:t>?</a:t>
            </a:r>
          </a:p>
          <a:p>
            <a:pPr marL="811213" indent="-371475">
              <a:buFont typeface="+mj-lt"/>
              <a:buAutoNum type="alphaLcPeriod"/>
            </a:pPr>
            <a:r>
              <a:rPr lang="en-US" sz="2000" dirty="0" smtClean="0"/>
              <a:t>Which </a:t>
            </a:r>
            <a:r>
              <a:rPr lang="en-US" sz="2000" dirty="0"/>
              <a:t>solution could </a:t>
            </a:r>
            <a:r>
              <a:rPr lang="en-US" sz="2000" dirty="0" smtClean="0"/>
              <a:t>be:</a:t>
            </a:r>
            <a:br>
              <a:rPr lang="en-US" sz="2000" dirty="0" smtClean="0"/>
            </a:br>
            <a:r>
              <a:rPr lang="it-IT" sz="2000" b="1" dirty="0" smtClean="0"/>
              <a:t>i </a:t>
            </a:r>
            <a:r>
              <a:rPr lang="it-IT" sz="2000" dirty="0"/>
              <a:t>silver nitrate? </a:t>
            </a:r>
            <a:r>
              <a:rPr lang="it-IT" sz="2000" dirty="0" smtClean="0"/>
              <a:t>       </a:t>
            </a:r>
            <a:br>
              <a:rPr lang="it-IT" sz="2000" dirty="0" smtClean="0"/>
            </a:br>
            <a:r>
              <a:rPr lang="it-IT" sz="2000" b="1" dirty="0" smtClean="0"/>
              <a:t>ii </a:t>
            </a:r>
            <a:r>
              <a:rPr lang="it-IT" sz="2000" dirty="0"/>
              <a:t>copper(II) </a:t>
            </a:r>
            <a:r>
              <a:rPr lang="it-IT" sz="2000" dirty="0" smtClean="0"/>
              <a:t>sulfate?</a:t>
            </a:r>
            <a:br>
              <a:rPr lang="it-IT" sz="2000" dirty="0" smtClean="0"/>
            </a:br>
            <a:r>
              <a:rPr lang="en-GB" sz="2000" b="1" dirty="0" smtClean="0"/>
              <a:t>iii </a:t>
            </a:r>
            <a:r>
              <a:rPr lang="en-GB" sz="2000" dirty="0"/>
              <a:t>copper(II) chloride? </a:t>
            </a:r>
            <a:r>
              <a:rPr lang="en-GB" sz="2000" dirty="0" smtClean="0"/>
              <a:t>	</a:t>
            </a:r>
            <a:br>
              <a:rPr lang="en-GB" sz="2000" dirty="0" smtClean="0"/>
            </a:br>
            <a:r>
              <a:rPr lang="en-GB" sz="2000" b="1" dirty="0" smtClean="0"/>
              <a:t>iv </a:t>
            </a:r>
            <a:r>
              <a:rPr lang="en-GB" sz="2000" dirty="0"/>
              <a:t>sodium </a:t>
            </a:r>
            <a:r>
              <a:rPr lang="en-GB" sz="2000" dirty="0" smtClean="0"/>
              <a:t>hydroxide?</a:t>
            </a:r>
            <a:br>
              <a:rPr lang="en-GB" sz="2000" dirty="0" smtClean="0"/>
            </a:br>
            <a:r>
              <a:rPr lang="en-GB" sz="2000" b="1" dirty="0" smtClean="0"/>
              <a:t>v </a:t>
            </a:r>
            <a:r>
              <a:rPr lang="en-GB" sz="2000" dirty="0"/>
              <a:t>sugar ? </a:t>
            </a:r>
            <a:r>
              <a:rPr lang="en-GB" sz="2000" dirty="0" smtClean="0"/>
              <a:t>		</a:t>
            </a:r>
            <a:br>
              <a:rPr lang="en-GB" sz="2000" dirty="0" smtClean="0"/>
            </a:br>
            <a:r>
              <a:rPr lang="en-GB" sz="2000" b="1" dirty="0" smtClean="0"/>
              <a:t>vi </a:t>
            </a:r>
            <a:r>
              <a:rPr lang="en-GB" sz="2000" dirty="0"/>
              <a:t>concentrated </a:t>
            </a: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hydrochloric </a:t>
            </a:r>
            <a:r>
              <a:rPr lang="en-GB" sz="2000" dirty="0"/>
              <a:t>acid?</a:t>
            </a:r>
          </a:p>
          <a:p>
            <a:pPr marL="811213" indent="-371475">
              <a:buFont typeface="+mj-lt"/>
              <a:buAutoNum type="alphaLcPeriod"/>
            </a:pPr>
            <a:r>
              <a:rPr lang="en-US" sz="2000" dirty="0" smtClean="0"/>
              <a:t>Explain </a:t>
            </a:r>
            <a:r>
              <a:rPr lang="en-US" sz="2000" dirty="0"/>
              <a:t>how the current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is carried:</a:t>
            </a:r>
            <a:br>
              <a:rPr lang="en-US" sz="2000" dirty="0" smtClean="0"/>
            </a:br>
            <a:r>
              <a:rPr lang="en-GB" sz="2000" b="1" dirty="0" err="1" smtClean="0"/>
              <a:t>i</a:t>
            </a:r>
            <a:r>
              <a:rPr lang="en-GB" sz="2000" b="1" dirty="0" smtClean="0"/>
              <a:t> </a:t>
            </a:r>
            <a:r>
              <a:rPr lang="en-GB" sz="2000" i="1" dirty="0"/>
              <a:t>within </a:t>
            </a:r>
            <a:r>
              <a:rPr lang="en-GB" sz="2000" dirty="0"/>
              <a:t>the </a:t>
            </a:r>
            <a:r>
              <a:rPr lang="en-GB" sz="2000" dirty="0" smtClean="0"/>
              <a:t>electrolytes</a:t>
            </a:r>
            <a:br>
              <a:rPr lang="en-GB" sz="2000" dirty="0" smtClean="0"/>
            </a:br>
            <a:r>
              <a:rPr lang="en-US" sz="2000" b="1" dirty="0" smtClean="0"/>
              <a:t>ii </a:t>
            </a:r>
            <a:r>
              <a:rPr lang="en-US" sz="2000" dirty="0"/>
              <a:t>in the rest of the circuit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6053779"/>
              </p:ext>
            </p:extLst>
          </p:nvPr>
        </p:nvGraphicFramePr>
        <p:xfrm>
          <a:off x="3923928" y="2489304"/>
          <a:ext cx="4799856" cy="277368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199964"/>
                <a:gridCol w="1199964"/>
                <a:gridCol w="1199964"/>
                <a:gridCol w="1199964"/>
              </a:tblGrid>
              <a:tr h="370840">
                <a:tc>
                  <a:txBody>
                    <a:bodyPr/>
                    <a:lstStyle/>
                    <a:p>
                      <a:r>
                        <a:rPr lang="en-IE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Substance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E" sz="150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Current (amperes)</a:t>
                      </a:r>
                      <a:endParaRPr lang="en-GB" sz="15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 cathode</a:t>
                      </a:r>
                    </a:p>
                    <a:p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(-)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 anode</a:t>
                      </a:r>
                    </a:p>
                    <a:p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(+)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E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0.8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50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Copper</a:t>
                      </a:r>
                      <a:endParaRPr lang="en-GB" sz="15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Chlorine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E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E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Hydrogen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E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Chlorine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E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------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50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------</a:t>
                      </a:r>
                      <a:endParaRPr lang="en-GB" sz="15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E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0,8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E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Copper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E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Oxygen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E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Hydrogen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Oxygen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E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0.7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E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Silver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E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Oxygen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15084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100" dirty="0" smtClean="0"/>
              <a:t>8 – Revision Questions – Extended Curriculum</a:t>
            </a:r>
            <a:endParaRPr lang="en-GB" sz="31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09057"/>
            <a:ext cx="8712968" cy="5539978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A7C4FF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11213" algn="l"/>
                <a:tab pos="2155825" algn="l"/>
                <a:tab pos="8435975" algn="r"/>
              </a:tabLst>
            </a:pPr>
            <a:endParaRPr lang="en-US" sz="200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11213" algn="l"/>
                <a:tab pos="2155825" algn="l"/>
                <a:tab pos="8435975" algn="r"/>
              </a:tabLst>
            </a:pPr>
            <a:endParaRPr lang="en-US" sz="2000" dirty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11213" algn="l"/>
                <a:tab pos="2155825" algn="l"/>
                <a:tab pos="8435975" algn="r"/>
              </a:tabLst>
            </a:pPr>
            <a:endParaRPr lang="en-US" sz="200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11213" algn="l"/>
                <a:tab pos="2155825" algn="l"/>
                <a:tab pos="8435975" algn="r"/>
              </a:tabLst>
            </a:pPr>
            <a:endParaRPr lang="en-US" sz="2000" dirty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11213" algn="l"/>
                <a:tab pos="2155825" algn="l"/>
                <a:tab pos="8435975" algn="r"/>
              </a:tabLst>
            </a:pPr>
            <a:endParaRPr lang="en-US" sz="200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11213" algn="l"/>
                <a:tab pos="2155825" algn="l"/>
                <a:tab pos="8435975" algn="r"/>
              </a:tabLst>
            </a:pPr>
            <a:endParaRPr lang="en-US" sz="2000" dirty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11213" algn="l"/>
                <a:tab pos="2155825" algn="l"/>
                <a:tab pos="8435975" algn="r"/>
              </a:tabLst>
            </a:pPr>
            <a:endParaRPr lang="en-US" sz="200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11213" algn="l"/>
                <a:tab pos="2155825" algn="l"/>
                <a:tab pos="8435975" algn="r"/>
              </a:tabLst>
            </a:pPr>
            <a:endParaRPr lang="en-US" sz="2000" dirty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11213" algn="l"/>
                <a:tab pos="2155825" algn="l"/>
                <a:tab pos="8435975" algn="r"/>
              </a:tabLst>
            </a:pPr>
            <a:endParaRPr lang="en-US" sz="200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11213" algn="l"/>
                <a:tab pos="2155825" algn="l"/>
                <a:tab pos="8435975" algn="r"/>
              </a:tabLst>
            </a:pPr>
            <a:endParaRPr lang="en-US" sz="2000" dirty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11213" algn="l"/>
                <a:tab pos="2155825" algn="l"/>
                <a:tab pos="8435975" algn="r"/>
              </a:tabLst>
            </a:pPr>
            <a:endParaRPr lang="en-US" sz="200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11213" algn="l"/>
                <a:tab pos="2155825" algn="l"/>
                <a:tab pos="8435975" algn="r"/>
              </a:tabLst>
            </a:pPr>
            <a:endParaRPr lang="en-US" sz="2000" dirty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11213" algn="l"/>
                <a:tab pos="2155825" algn="l"/>
                <a:tab pos="8435975" algn="r"/>
              </a:tabLst>
            </a:pPr>
            <a:endParaRPr lang="en-US" sz="200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11213" algn="l"/>
                <a:tab pos="2155825" algn="l"/>
                <a:tab pos="8435975" algn="r"/>
              </a:tabLst>
            </a:pPr>
            <a:endParaRPr lang="en-US" sz="2000" dirty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11213" algn="l"/>
                <a:tab pos="2155825" algn="l"/>
                <a:tab pos="8435975" algn="r"/>
              </a:tabLst>
            </a:pPr>
            <a:endParaRPr lang="en-US" sz="200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11213" algn="l"/>
                <a:tab pos="2155825" algn="l"/>
                <a:tab pos="8435975" algn="r"/>
              </a:tabLst>
            </a:pPr>
            <a:endParaRPr lang="en-US" sz="2000" dirty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11213" algn="l"/>
                <a:tab pos="2155825" algn="l"/>
                <a:tab pos="8435975" algn="r"/>
              </a:tabLst>
            </a:pPr>
            <a:endParaRPr lang="en-US" sz="140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11213" algn="l"/>
                <a:tab pos="2155825" algn="l"/>
                <a:tab pos="8435975" algn="r"/>
              </a:tabLst>
            </a:pPr>
            <a:endParaRPr lang="en-US" sz="20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87135" y="1109057"/>
            <a:ext cx="582502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11213" algn="l"/>
                <a:tab pos="2155825" algn="l"/>
                <a:tab pos="8435975" algn="r"/>
              </a:tabLst>
            </a:pPr>
            <a:r>
              <a:rPr lang="en-US" sz="2000" dirty="0"/>
              <a:t>The electrolysis below produces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gases </a:t>
            </a:r>
            <a:r>
              <a:rPr lang="en-US" sz="2000" dirty="0"/>
              <a:t>A and B.</a:t>
            </a:r>
            <a:br>
              <a:rPr lang="en-US" sz="2000" dirty="0"/>
            </a:br>
            <a:r>
              <a:rPr lang="en-US" sz="2000" b="1" dirty="0"/>
              <a:t>a</a:t>
            </a:r>
            <a:r>
              <a:rPr lang="en-US" sz="2000" dirty="0"/>
              <a:t>  Why does the solution conduct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electricity</a:t>
            </a:r>
            <a:r>
              <a:rPr lang="en-US" sz="2000" dirty="0"/>
              <a:t>?</a:t>
            </a:r>
            <a:br>
              <a:rPr lang="en-US" sz="2000" dirty="0"/>
            </a:br>
            <a:r>
              <a:rPr lang="en-US" sz="2000" b="1" dirty="0"/>
              <a:t>b</a:t>
            </a:r>
            <a:r>
              <a:rPr lang="en-US" sz="2000" dirty="0"/>
              <a:t>  Identify each gas, and describe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a test </a:t>
            </a:r>
            <a:r>
              <a:rPr lang="en-US" sz="2000" dirty="0"/>
              <a:t>you could carry out to confirm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its </a:t>
            </a:r>
            <a:r>
              <a:rPr lang="en-US" sz="2000" dirty="0"/>
              <a:t>identity.</a:t>
            </a:r>
            <a:br>
              <a:rPr lang="en-US" sz="2000" dirty="0"/>
            </a:br>
            <a:r>
              <a:rPr lang="en-US" sz="2000" b="1" dirty="0"/>
              <a:t>c</a:t>
            </a:r>
            <a:r>
              <a:rPr lang="en-US" sz="2000" dirty="0"/>
              <a:t>  Name one product manufactured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from</a:t>
            </a:r>
            <a:r>
              <a:rPr lang="en-US" sz="2000" dirty="0"/>
              <a:t>:</a:t>
            </a:r>
            <a:br>
              <a:rPr lang="en-US" sz="2000" dirty="0"/>
            </a:br>
            <a:r>
              <a:rPr lang="en-US" sz="2000" dirty="0"/>
              <a:t>	</a:t>
            </a:r>
            <a:r>
              <a:rPr lang="en-US" sz="2000" dirty="0" err="1"/>
              <a:t>i</a:t>
            </a:r>
            <a:r>
              <a:rPr lang="en-US" sz="2000" dirty="0"/>
              <a:t>  gas A 	ii gas B</a:t>
            </a:r>
            <a:br>
              <a:rPr lang="en-US" sz="2000" dirty="0"/>
            </a:br>
            <a:r>
              <a:rPr lang="en-US" sz="2000" b="1" dirty="0"/>
              <a:t>d</a:t>
            </a:r>
            <a:r>
              <a:rPr lang="en-US" sz="2000" dirty="0"/>
              <a:t> 	</a:t>
            </a:r>
            <a:r>
              <a:rPr lang="en-US" sz="2000" dirty="0" err="1"/>
              <a:t>i</a:t>
            </a:r>
            <a:r>
              <a:rPr lang="en-US" sz="2000" dirty="0"/>
              <a:t>   Write half-equations to show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how </a:t>
            </a:r>
            <a:r>
              <a:rPr lang="en-US" sz="2000" dirty="0"/>
              <a:t>the two gases are produced.</a:t>
            </a:r>
            <a:br>
              <a:rPr lang="en-US" sz="2000" dirty="0"/>
            </a:br>
            <a:r>
              <a:rPr lang="en-US" sz="2000" dirty="0"/>
              <a:t>	ii  The overall reaction is a redox reaction. Explain why.</a:t>
            </a:r>
            <a:br>
              <a:rPr lang="en-US" sz="2000" dirty="0"/>
            </a:br>
            <a:r>
              <a:rPr lang="en-US" sz="2000" b="1" dirty="0"/>
              <a:t>e</a:t>
            </a:r>
            <a:r>
              <a:rPr lang="en-US" sz="2000" dirty="0"/>
              <a:t>  The solution remaining after the electrolysis will turn litmus paper </a:t>
            </a:r>
            <a:r>
              <a:rPr lang="en-US" sz="2000" dirty="0" smtClean="0"/>
              <a:t>blue</a:t>
            </a:r>
            <a:r>
              <a:rPr lang="en-US" sz="2000" dirty="0"/>
              <a:t>.</a:t>
            </a:r>
            <a:br>
              <a:rPr lang="en-US" sz="2000" dirty="0"/>
            </a:br>
            <a:r>
              <a:rPr lang="en-US" sz="2000" dirty="0"/>
              <a:t>	</a:t>
            </a:r>
            <a:r>
              <a:rPr lang="en-US" sz="2000" dirty="0" err="1"/>
              <a:t>i</a:t>
            </a:r>
            <a:r>
              <a:rPr lang="en-US" sz="2000" dirty="0"/>
              <a:t>   What is the name of this solution?</a:t>
            </a:r>
            <a:br>
              <a:rPr lang="en-US" sz="2000" dirty="0"/>
            </a:br>
            <a:r>
              <a:rPr lang="en-US" sz="2000" dirty="0"/>
              <a:t>	ii  State one chemical property for it.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60032" y="1196752"/>
            <a:ext cx="3960440" cy="3190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58708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100" dirty="0" smtClean="0"/>
              <a:t>8 – Revision Questions – Extended Curriculum</a:t>
            </a:r>
            <a:endParaRPr lang="en-GB" sz="31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09057"/>
            <a:ext cx="8712968" cy="55800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A7C4FF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tabLst>
                <a:tab pos="361950" algn="l"/>
                <a:tab pos="723900" algn="l"/>
              </a:tabLst>
            </a:pPr>
            <a:r>
              <a:rPr lang="en-US" sz="2140" dirty="0"/>
              <a:t>4 </a:t>
            </a:r>
            <a:r>
              <a:rPr lang="en-US" sz="2140" dirty="0" smtClean="0"/>
              <a:t>	</a:t>
            </a:r>
            <a:r>
              <a:rPr lang="en-US" sz="2140" b="1" dirty="0" smtClean="0"/>
              <a:t>a 	</a:t>
            </a:r>
            <a:r>
              <a:rPr lang="en-US" sz="2140" dirty="0" smtClean="0"/>
              <a:t>List </a:t>
            </a:r>
            <a:r>
              <a:rPr lang="en-US" sz="2140" dirty="0"/>
              <a:t>the ions that are present in </a:t>
            </a:r>
            <a:r>
              <a:rPr lang="en-US" sz="2140" dirty="0" smtClean="0"/>
              <a:t>concentrated </a:t>
            </a:r>
            <a:r>
              <a:rPr lang="en-GB" sz="2140" dirty="0" smtClean="0"/>
              <a:t>solutions </a:t>
            </a:r>
            <a:r>
              <a:rPr lang="en-GB" sz="2140" dirty="0"/>
              <a:t>of:</a:t>
            </a:r>
          </a:p>
          <a:p>
            <a:pPr>
              <a:tabLst>
                <a:tab pos="723900" algn="l"/>
              </a:tabLst>
            </a:pPr>
            <a:r>
              <a:rPr lang="it-IT" sz="2140" b="1" dirty="0" smtClean="0"/>
              <a:t>	i </a:t>
            </a:r>
            <a:r>
              <a:rPr lang="it-IT" sz="2140" dirty="0"/>
              <a:t>sodium chloride </a:t>
            </a:r>
            <a:r>
              <a:rPr lang="it-IT" sz="2140" b="1" dirty="0" smtClean="0"/>
              <a:t>    ii </a:t>
            </a:r>
            <a:r>
              <a:rPr lang="it-IT" sz="2140" dirty="0"/>
              <a:t>copper(II) chloride</a:t>
            </a:r>
          </a:p>
          <a:p>
            <a:pPr marL="723900" indent="-369888">
              <a:buFont typeface="+mj-lt"/>
              <a:buAutoNum type="alphaLcPeriod" startAt="2"/>
            </a:pPr>
            <a:r>
              <a:rPr lang="en-US" sz="2140" dirty="0" smtClean="0"/>
              <a:t>Explain </a:t>
            </a:r>
            <a:r>
              <a:rPr lang="en-US" sz="2140" dirty="0"/>
              <a:t>why and how the ions move, when </a:t>
            </a:r>
            <a:r>
              <a:rPr lang="en-US" sz="2140" dirty="0" smtClean="0"/>
              <a:t>each solution </a:t>
            </a:r>
            <a:r>
              <a:rPr lang="en-US" sz="2140" dirty="0"/>
              <a:t>is </a:t>
            </a:r>
            <a:r>
              <a:rPr lang="en-US" sz="2140" dirty="0" err="1"/>
              <a:t>electrolysed</a:t>
            </a:r>
            <a:r>
              <a:rPr lang="en-US" sz="2140" dirty="0"/>
              <a:t> using </a:t>
            </a:r>
            <a:r>
              <a:rPr lang="en-US" sz="2140" dirty="0" smtClean="0"/>
              <a:t>platinum </a:t>
            </a:r>
            <a:r>
              <a:rPr lang="en-GB" sz="2140" dirty="0" smtClean="0"/>
              <a:t>electrodes</a:t>
            </a:r>
            <a:r>
              <a:rPr lang="en-GB" sz="2140" dirty="0"/>
              <a:t>.</a:t>
            </a:r>
          </a:p>
          <a:p>
            <a:pPr marL="723900" indent="-369888">
              <a:buFont typeface="+mj-lt"/>
              <a:buAutoNum type="alphaLcPeriod" startAt="2"/>
            </a:pPr>
            <a:r>
              <a:rPr lang="en-US" sz="2140" dirty="0" smtClean="0"/>
              <a:t>Write </a:t>
            </a:r>
            <a:r>
              <a:rPr lang="en-US" sz="2140" dirty="0"/>
              <a:t>the half-equation for the reaction </a:t>
            </a:r>
            <a:r>
              <a:rPr lang="en-US" sz="2140" dirty="0" smtClean="0"/>
              <a:t>at:</a:t>
            </a:r>
            <a:br>
              <a:rPr lang="en-US" sz="2140" dirty="0" smtClean="0"/>
            </a:br>
            <a:r>
              <a:rPr lang="en-US" sz="2140" dirty="0" smtClean="0"/>
              <a:t>	</a:t>
            </a:r>
            <a:r>
              <a:rPr lang="en-US" sz="2140" b="1" dirty="0" err="1" smtClean="0"/>
              <a:t>i</a:t>
            </a:r>
            <a:r>
              <a:rPr lang="en-US" sz="2140" b="1" dirty="0" smtClean="0"/>
              <a:t> </a:t>
            </a:r>
            <a:r>
              <a:rPr lang="en-US" sz="2140" dirty="0"/>
              <a:t>the anode </a:t>
            </a:r>
            <a:r>
              <a:rPr lang="en-US" sz="2140" b="1" dirty="0"/>
              <a:t>ii </a:t>
            </a:r>
            <a:r>
              <a:rPr lang="en-US" sz="2140" dirty="0"/>
              <a:t>the </a:t>
            </a:r>
            <a:r>
              <a:rPr lang="en-US" sz="2140" dirty="0" smtClean="0"/>
              <a:t>cathode during </a:t>
            </a:r>
            <a:r>
              <a:rPr lang="en-US" sz="2140" dirty="0"/>
              <a:t>the electrolysis of each solution.</a:t>
            </a:r>
          </a:p>
          <a:p>
            <a:pPr marL="723900" indent="-369888">
              <a:buFont typeface="+mj-lt"/>
              <a:buAutoNum type="alphaLcPeriod" startAt="2"/>
            </a:pPr>
            <a:r>
              <a:rPr lang="en-US" sz="2140" dirty="0" smtClean="0"/>
              <a:t>Explain </a:t>
            </a:r>
            <a:r>
              <a:rPr lang="en-US" sz="2140" dirty="0"/>
              <a:t>why the anode reactions for </a:t>
            </a:r>
            <a:r>
              <a:rPr lang="en-US" sz="2140" dirty="0" smtClean="0"/>
              <a:t>both </a:t>
            </a:r>
            <a:r>
              <a:rPr lang="en-GB" sz="2140" dirty="0" smtClean="0"/>
              <a:t>solutions </a:t>
            </a:r>
            <a:r>
              <a:rPr lang="en-GB" sz="2140" dirty="0"/>
              <a:t>are the same.</a:t>
            </a:r>
          </a:p>
          <a:p>
            <a:pPr marL="723900" indent="-369888">
              <a:buFont typeface="+mj-lt"/>
              <a:buAutoNum type="alphaLcPeriod" startAt="2"/>
            </a:pPr>
            <a:r>
              <a:rPr lang="en-US" sz="2140" b="1" dirty="0" err="1" smtClean="0"/>
              <a:t>i</a:t>
            </a:r>
            <a:r>
              <a:rPr lang="en-US" sz="2140" b="1" dirty="0" smtClean="0"/>
              <a:t> </a:t>
            </a:r>
            <a:r>
              <a:rPr lang="en-US" sz="2140" dirty="0"/>
              <a:t>The anode reactions will be different if </a:t>
            </a:r>
            <a:r>
              <a:rPr lang="en-US" sz="2140" dirty="0" smtClean="0"/>
              <a:t>the solutions </a:t>
            </a:r>
            <a:r>
              <a:rPr lang="en-US" sz="2140" dirty="0"/>
              <a:t>are made very dilute. Explain </a:t>
            </a:r>
            <a:r>
              <a:rPr lang="en-US" sz="2140" dirty="0" smtClean="0"/>
              <a:t>why.</a:t>
            </a:r>
            <a:br>
              <a:rPr lang="en-US" sz="2140" dirty="0" smtClean="0"/>
            </a:br>
            <a:r>
              <a:rPr lang="en-US" sz="2140" b="1" dirty="0" smtClean="0"/>
              <a:t>ii </a:t>
            </a:r>
            <a:r>
              <a:rPr lang="en-US" sz="2140" dirty="0"/>
              <a:t>Write the half-equations for the new </a:t>
            </a:r>
            <a:r>
              <a:rPr lang="en-US" sz="2140" dirty="0" smtClean="0"/>
              <a:t>anode </a:t>
            </a:r>
            <a:r>
              <a:rPr lang="en-GB" sz="2140" dirty="0" smtClean="0"/>
              <a:t>reactions</a:t>
            </a:r>
            <a:r>
              <a:rPr lang="en-GB" sz="2140" dirty="0"/>
              <a:t>.</a:t>
            </a:r>
          </a:p>
          <a:p>
            <a:pPr marL="723900" indent="-369888">
              <a:buFont typeface="+mj-lt"/>
              <a:buAutoNum type="alphaLcPeriod" startAt="2"/>
            </a:pPr>
            <a:r>
              <a:rPr lang="en-US" sz="2140" dirty="0" smtClean="0"/>
              <a:t>Explain </a:t>
            </a:r>
            <a:r>
              <a:rPr lang="en-US" sz="2140" dirty="0"/>
              <a:t>why copper is obtained at the </a:t>
            </a:r>
            <a:r>
              <a:rPr lang="en-US" sz="2140" dirty="0" smtClean="0"/>
              <a:t>cathode, </a:t>
            </a:r>
            <a:r>
              <a:rPr lang="en-GB" sz="2140" dirty="0" smtClean="0"/>
              <a:t>but </a:t>
            </a:r>
            <a:r>
              <a:rPr lang="en-GB" sz="2140" dirty="0"/>
              <a:t>sodium is not.</a:t>
            </a:r>
          </a:p>
          <a:p>
            <a:pPr marL="723900" indent="-369888">
              <a:buFont typeface="+mj-lt"/>
              <a:buAutoNum type="alphaLcPeriod" startAt="2"/>
            </a:pPr>
            <a:r>
              <a:rPr lang="en-US" sz="2140" dirty="0" smtClean="0"/>
              <a:t>Name </a:t>
            </a:r>
            <a:r>
              <a:rPr lang="en-US" sz="2140" dirty="0"/>
              <a:t>another solution that will give the </a:t>
            </a:r>
            <a:r>
              <a:rPr lang="en-US" sz="2140" dirty="0" smtClean="0"/>
              <a:t>same products </a:t>
            </a:r>
            <a:r>
              <a:rPr lang="en-US" sz="2140" dirty="0"/>
              <a:t>as the concentrated solution of </a:t>
            </a:r>
            <a:r>
              <a:rPr lang="en-US" sz="2140" dirty="0" smtClean="0"/>
              <a:t>sodium </a:t>
            </a:r>
            <a:r>
              <a:rPr lang="en-GB" sz="2140" dirty="0" smtClean="0"/>
              <a:t>chloride </a:t>
            </a:r>
            <a:r>
              <a:rPr lang="en-GB" sz="2140" dirty="0"/>
              <a:t>does, on electrolysis.</a:t>
            </a:r>
          </a:p>
          <a:p>
            <a:pPr marL="723900" indent="-369888">
              <a:buFont typeface="+mj-lt"/>
              <a:buAutoNum type="alphaLcPeriod" startAt="2"/>
            </a:pPr>
            <a:r>
              <a:rPr lang="en-US" sz="2140" smtClean="0"/>
              <a:t>Which </a:t>
            </a:r>
            <a:r>
              <a:rPr lang="en-US" sz="2140"/>
              <a:t>solution in </a:t>
            </a:r>
            <a:r>
              <a:rPr lang="en-US" sz="2140" b="1"/>
              <a:t>a </a:t>
            </a:r>
            <a:r>
              <a:rPr lang="en-US" sz="2140"/>
              <a:t>could be the electrolyte </a:t>
            </a:r>
            <a:r>
              <a:rPr lang="en-US" sz="2140" smtClean="0"/>
              <a:t>in </a:t>
            </a:r>
            <a:r>
              <a:rPr lang="en-GB" sz="2140" smtClean="0"/>
              <a:t>an </a:t>
            </a:r>
            <a:r>
              <a:rPr lang="en-GB" sz="2140"/>
              <a:t>electroplating experiment?</a:t>
            </a:r>
            <a:endParaRPr lang="en-US" sz="214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110898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100" dirty="0" smtClean="0"/>
              <a:t>8 – Revision Questions – Extended Curriculum</a:t>
            </a:r>
            <a:endParaRPr lang="en-GB" sz="31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09057"/>
            <a:ext cx="8712968" cy="5524589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A7C4FF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5"/>
              <a:tabLst>
                <a:tab pos="361950" algn="l"/>
                <a:tab pos="723900" algn="l"/>
              </a:tabLst>
            </a:pPr>
            <a:r>
              <a:rPr lang="en-US" sz="2140" dirty="0" smtClean="0"/>
              <a:t>Molten lithium chloride contains lithium ions (Li</a:t>
            </a:r>
            <a:r>
              <a:rPr lang="en-US" sz="2140" baseline="30000" dirty="0" smtClean="0"/>
              <a:t>+</a:t>
            </a:r>
            <a:r>
              <a:rPr lang="en-US" sz="2140" dirty="0" smtClean="0"/>
              <a:t> and chloride ions (Cl</a:t>
            </a:r>
            <a:r>
              <a:rPr lang="en-US" sz="2140" baseline="30000" dirty="0" smtClean="0"/>
              <a:t>-</a:t>
            </a:r>
            <a:r>
              <a:rPr lang="en-US" sz="2140" dirty="0" smtClean="0"/>
              <a:t>)</a:t>
            </a:r>
            <a:br>
              <a:rPr lang="en-US" sz="2140" dirty="0" smtClean="0"/>
            </a:br>
            <a:r>
              <a:rPr lang="en-US" sz="2140" b="1" dirty="0" smtClean="0"/>
              <a:t>a</a:t>
            </a:r>
            <a:r>
              <a:rPr lang="en-US" sz="2140" dirty="0" smtClean="0"/>
              <a:t>  Copy the following diagram and use arrows to show which way:</a:t>
            </a:r>
          </a:p>
          <a:p>
            <a:pPr>
              <a:tabLst>
                <a:tab pos="723900" algn="l"/>
              </a:tabLst>
            </a:pPr>
            <a:r>
              <a:rPr lang="en-US" sz="2140" dirty="0" smtClean="0"/>
              <a:t>	</a:t>
            </a:r>
            <a:r>
              <a:rPr lang="en-US" sz="2140" b="1" dirty="0" err="1" smtClean="0"/>
              <a:t>i</a:t>
            </a:r>
            <a:r>
              <a:rPr lang="en-US" sz="2140" dirty="0" smtClean="0"/>
              <a:t>  the ions move when the switch is closed</a:t>
            </a:r>
            <a:br>
              <a:rPr lang="en-US" sz="2140" dirty="0" smtClean="0"/>
            </a:br>
            <a:r>
              <a:rPr lang="en-US" sz="2140" dirty="0" smtClean="0"/>
              <a:t>	</a:t>
            </a:r>
            <a:r>
              <a:rPr lang="en-US" sz="2140" b="1" dirty="0" smtClean="0"/>
              <a:t>ii</a:t>
            </a:r>
            <a:r>
              <a:rPr lang="en-US" sz="2140" dirty="0" smtClean="0"/>
              <a:t> the electrons flow in the wires</a:t>
            </a:r>
            <a:br>
              <a:rPr lang="en-US" sz="2140" dirty="0" smtClean="0"/>
            </a:br>
            <a:r>
              <a:rPr lang="en-US" sz="2140" dirty="0" smtClean="0"/>
              <a:t/>
            </a:r>
            <a:br>
              <a:rPr lang="en-US" sz="2140" dirty="0" smtClean="0"/>
            </a:br>
            <a:r>
              <a:rPr lang="en-US" sz="2140" dirty="0" smtClean="0"/>
              <a:t/>
            </a:r>
            <a:br>
              <a:rPr lang="en-US" sz="2140" dirty="0" smtClean="0"/>
            </a:br>
            <a:r>
              <a:rPr lang="en-US" sz="2140" dirty="0" smtClean="0"/>
              <a:t/>
            </a:r>
            <a:br>
              <a:rPr lang="en-US" sz="2140" dirty="0" smtClean="0"/>
            </a:br>
            <a:r>
              <a:rPr lang="en-US" sz="2140" dirty="0" smtClean="0"/>
              <a:t/>
            </a:r>
            <a:br>
              <a:rPr lang="en-US" sz="2140" dirty="0" smtClean="0"/>
            </a:br>
            <a:r>
              <a:rPr lang="en-US" sz="2140" dirty="0" smtClean="0"/>
              <a:t/>
            </a:r>
            <a:br>
              <a:rPr lang="en-US" sz="2140" dirty="0" smtClean="0"/>
            </a:br>
            <a:r>
              <a:rPr lang="en-US" sz="2140" dirty="0" smtClean="0"/>
              <a:t/>
            </a:r>
            <a:br>
              <a:rPr lang="en-US" sz="2140" dirty="0" smtClean="0"/>
            </a:br>
            <a:endParaRPr lang="en-US" sz="3200" dirty="0" smtClean="0"/>
          </a:p>
          <a:p>
            <a:pPr marL="449263">
              <a:tabLst>
                <a:tab pos="723900" algn="l"/>
              </a:tabLst>
            </a:pPr>
            <a:r>
              <a:rPr lang="en-US" sz="2140" b="1" dirty="0" smtClean="0"/>
              <a:t>b</a:t>
            </a:r>
            <a:r>
              <a:rPr lang="en-US" sz="2140" dirty="0" smtClean="0"/>
              <a:t>  </a:t>
            </a:r>
            <a:r>
              <a:rPr lang="en-US" sz="2140" b="1" dirty="0" err="1" smtClean="0"/>
              <a:t>i</a:t>
            </a:r>
            <a:r>
              <a:rPr lang="en-US" sz="2140" dirty="0" smtClean="0"/>
              <a:t> Write equations for the reaction at each electrode, and the 	overall reaction.</a:t>
            </a:r>
          </a:p>
          <a:p>
            <a:pPr marL="449263">
              <a:tabLst>
                <a:tab pos="723900" algn="l"/>
              </a:tabLst>
            </a:pPr>
            <a:r>
              <a:rPr lang="en-US" sz="2140" dirty="0" smtClean="0"/>
              <a:t>	</a:t>
            </a:r>
            <a:r>
              <a:rPr lang="en-US" sz="2140" b="1" dirty="0" smtClean="0"/>
              <a:t>ii</a:t>
            </a:r>
            <a:r>
              <a:rPr lang="en-US" sz="2140" dirty="0" smtClean="0"/>
              <a:t> Describe each of the reactions using the terms reduction, 	  	oxidation and redox.</a:t>
            </a:r>
            <a:endParaRPr lang="en-US" sz="214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03648" y="2852936"/>
            <a:ext cx="6480720" cy="2278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13795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100" dirty="0" smtClean="0"/>
              <a:t>8 – Revision Questions – Extended Curriculum</a:t>
            </a:r>
            <a:endParaRPr lang="en-GB" sz="31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09057"/>
            <a:ext cx="8712968" cy="55800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A7C4FF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6"/>
              <a:tabLst>
                <a:tab pos="361950" algn="l"/>
                <a:tab pos="723900" algn="l"/>
              </a:tabLst>
            </a:pPr>
            <a:r>
              <a:rPr lang="en-US" sz="1900" dirty="0" smtClean="0"/>
              <a:t>This </a:t>
            </a:r>
            <a:r>
              <a:rPr lang="en-US" sz="1900" dirty="0"/>
              <a:t>question is about the electrolysis of a </a:t>
            </a:r>
            <a:r>
              <a:rPr lang="en-US" sz="1900" dirty="0" smtClean="0"/>
              <a:t>dilute aqueous </a:t>
            </a:r>
            <a:r>
              <a:rPr lang="en-US" sz="1900" dirty="0"/>
              <a:t>solution of lithium </a:t>
            </a:r>
            <a:r>
              <a:rPr lang="en-US" sz="1900" dirty="0" smtClean="0"/>
              <a:t>chloride.</a:t>
            </a:r>
            <a:br>
              <a:rPr lang="en-US" sz="1900" dirty="0" smtClean="0"/>
            </a:br>
            <a:r>
              <a:rPr lang="en-US" sz="1900" b="1" dirty="0" smtClean="0"/>
              <a:t>a </a:t>
            </a:r>
            <a:r>
              <a:rPr lang="en-US" sz="1900" dirty="0"/>
              <a:t>Give the names and symbols of the ions </a:t>
            </a:r>
            <a:r>
              <a:rPr lang="en-US" sz="1900" dirty="0" smtClean="0"/>
              <a:t>present.</a:t>
            </a:r>
            <a:br>
              <a:rPr lang="en-US" sz="1900" dirty="0" smtClean="0"/>
            </a:br>
            <a:r>
              <a:rPr lang="en-US" sz="1900" b="1" dirty="0" smtClean="0"/>
              <a:t>b </a:t>
            </a:r>
            <a:r>
              <a:rPr lang="en-US" sz="1900" dirty="0"/>
              <a:t>Say what will be formed, and write a </a:t>
            </a:r>
            <a:r>
              <a:rPr lang="en-US" sz="1900" dirty="0" smtClean="0"/>
              <a:t>half equation for </a:t>
            </a:r>
            <a:r>
              <a:rPr lang="en-US" sz="1900" dirty="0"/>
              <a:t>the </a:t>
            </a:r>
            <a:r>
              <a:rPr lang="en-US" sz="1900" dirty="0" smtClean="0"/>
              <a:t>reaction:</a:t>
            </a:r>
            <a:br>
              <a:rPr lang="en-US" sz="1900" dirty="0" smtClean="0"/>
            </a:br>
            <a:r>
              <a:rPr lang="en-US" sz="1900" dirty="0" smtClean="0"/>
              <a:t>	</a:t>
            </a:r>
            <a:r>
              <a:rPr lang="en-US" sz="1900" b="1" dirty="0" err="1" smtClean="0"/>
              <a:t>i</a:t>
            </a:r>
            <a:r>
              <a:rPr lang="en-US" sz="1900" dirty="0" smtClean="0"/>
              <a:t> </a:t>
            </a:r>
            <a:r>
              <a:rPr lang="en-US" sz="1900" dirty="0"/>
              <a:t>at the anode ii at the </a:t>
            </a:r>
            <a:r>
              <a:rPr lang="en-US" sz="1900" dirty="0" smtClean="0"/>
              <a:t>cathode</a:t>
            </a:r>
            <a:br>
              <a:rPr lang="en-US" sz="1900" dirty="0" smtClean="0"/>
            </a:br>
            <a:r>
              <a:rPr lang="en-US" sz="1900" b="1" dirty="0" smtClean="0"/>
              <a:t>c</a:t>
            </a:r>
            <a:r>
              <a:rPr lang="en-US" sz="1900" dirty="0" smtClean="0"/>
              <a:t> </a:t>
            </a:r>
            <a:r>
              <a:rPr lang="en-US" sz="1900" dirty="0"/>
              <a:t>Name another compound that will give </a:t>
            </a:r>
            <a:r>
              <a:rPr lang="en-US" sz="1900" dirty="0" smtClean="0"/>
              <a:t>the same </a:t>
            </a:r>
            <a:r>
              <a:rPr lang="en-US" sz="1900" dirty="0"/>
              <a:t>products at the </a:t>
            </a:r>
            <a:r>
              <a:rPr lang="en-US" sz="1900" dirty="0" smtClean="0"/>
              <a:t>electrodes.</a:t>
            </a:r>
            <a:br>
              <a:rPr lang="en-US" sz="1900" dirty="0" smtClean="0"/>
            </a:br>
            <a:r>
              <a:rPr lang="en-US" sz="1900" b="1" dirty="0" smtClean="0"/>
              <a:t>d</a:t>
            </a:r>
            <a:r>
              <a:rPr lang="en-US" sz="1900" dirty="0" smtClean="0"/>
              <a:t> </a:t>
            </a:r>
            <a:r>
              <a:rPr lang="en-US" sz="1900" dirty="0"/>
              <a:t>How will the products change, if a </a:t>
            </a:r>
            <a:r>
              <a:rPr lang="en-US" sz="1900" dirty="0" smtClean="0"/>
              <a:t>concentrated solution </a:t>
            </a:r>
            <a:r>
              <a:rPr lang="en-US" sz="1900" dirty="0"/>
              <a:t>of lithium chloride is used?</a:t>
            </a:r>
          </a:p>
          <a:p>
            <a:pPr marL="457200" indent="-457200">
              <a:buFont typeface="+mj-lt"/>
              <a:buAutoNum type="arabicPeriod" startAt="6"/>
              <a:tabLst>
                <a:tab pos="361950" algn="l"/>
                <a:tab pos="723900" algn="l"/>
              </a:tabLst>
            </a:pPr>
            <a:r>
              <a:rPr lang="en-US" sz="1900" dirty="0" smtClean="0"/>
              <a:t>An </a:t>
            </a:r>
            <a:r>
              <a:rPr lang="en-US" sz="1900" dirty="0"/>
              <a:t>experiment is needed, to see if an iron </a:t>
            </a:r>
            <a:r>
              <a:rPr lang="en-US" sz="1900" dirty="0" smtClean="0"/>
              <a:t>object can </a:t>
            </a:r>
            <a:r>
              <a:rPr lang="en-US" sz="1900" dirty="0"/>
              <a:t>be electroplated with </a:t>
            </a:r>
            <a:r>
              <a:rPr lang="en-US" sz="1900" dirty="0" smtClean="0"/>
              <a:t>chromium.</a:t>
            </a:r>
            <a:br>
              <a:rPr lang="en-US" sz="1900" dirty="0" smtClean="0"/>
            </a:br>
            <a:r>
              <a:rPr lang="en-US" sz="1900" b="1" dirty="0" smtClean="0"/>
              <a:t>a</a:t>
            </a:r>
            <a:r>
              <a:rPr lang="en-US" sz="1900" dirty="0" smtClean="0"/>
              <a:t> </a:t>
            </a:r>
            <a:r>
              <a:rPr lang="en-US" sz="1900" dirty="0"/>
              <a:t>Suggest a solution to use as the </a:t>
            </a:r>
            <a:r>
              <a:rPr lang="en-US" sz="1900" dirty="0" smtClean="0"/>
              <a:t>electrolyte.</a:t>
            </a:r>
            <a:br>
              <a:rPr lang="en-US" sz="1900" dirty="0" smtClean="0"/>
            </a:br>
            <a:r>
              <a:rPr lang="en-US" sz="1900" b="1" dirty="0" smtClean="0"/>
              <a:t>b</a:t>
            </a:r>
            <a:r>
              <a:rPr lang="en-US" sz="1900" dirty="0" smtClean="0"/>
              <a:t> 	</a:t>
            </a:r>
            <a:r>
              <a:rPr lang="en-US" sz="1900" b="1" dirty="0" err="1" smtClean="0"/>
              <a:t>i</a:t>
            </a:r>
            <a:r>
              <a:rPr lang="en-US" sz="1900" dirty="0" smtClean="0"/>
              <a:t> </a:t>
            </a:r>
            <a:r>
              <a:rPr lang="en-US" sz="1900" dirty="0"/>
              <a:t>Draw a labelled diagram of the </a:t>
            </a:r>
            <a:r>
              <a:rPr lang="en-US" sz="1900" dirty="0" smtClean="0"/>
              <a:t>apparatus that </a:t>
            </a:r>
            <a:r>
              <a:rPr lang="en-US" sz="1900" dirty="0"/>
              <a:t>could be used for the electroplating.</a:t>
            </a:r>
          </a:p>
          <a:p>
            <a:pPr lvl="1">
              <a:tabLst>
                <a:tab pos="361950" algn="l"/>
                <a:tab pos="723900" algn="l"/>
              </a:tabLst>
            </a:pPr>
            <a:r>
              <a:rPr lang="en-US" sz="1900" dirty="0" smtClean="0"/>
              <a:t>	</a:t>
            </a:r>
            <a:r>
              <a:rPr lang="en-US" sz="1900" b="1" dirty="0" smtClean="0"/>
              <a:t>ii</a:t>
            </a:r>
            <a:r>
              <a:rPr lang="en-US" sz="1900" dirty="0" smtClean="0"/>
              <a:t> </a:t>
            </a:r>
            <a:r>
              <a:rPr lang="en-US" sz="1900" dirty="0"/>
              <a:t>Show how the electrons will travel from </a:t>
            </a:r>
            <a:r>
              <a:rPr lang="en-US" sz="1900" dirty="0" smtClean="0"/>
              <a:t>one electrode </a:t>
            </a:r>
            <a:r>
              <a:rPr lang="en-US" sz="1900" dirty="0"/>
              <a:t>to the </a:t>
            </a:r>
            <a:r>
              <a:rPr lang="en-US" sz="1900" dirty="0" smtClean="0"/>
              <a:t>	other.</a:t>
            </a:r>
            <a:br>
              <a:rPr lang="en-US" sz="1900" dirty="0" smtClean="0"/>
            </a:br>
            <a:r>
              <a:rPr lang="en-US" sz="1900" b="1" dirty="0" smtClean="0"/>
              <a:t>c</a:t>
            </a:r>
            <a:r>
              <a:rPr lang="en-US" sz="1900" dirty="0" smtClean="0"/>
              <a:t> </a:t>
            </a:r>
            <a:r>
              <a:rPr lang="en-US" sz="1900" dirty="0"/>
              <a:t>Write half-equations for the reactions at </a:t>
            </a:r>
            <a:r>
              <a:rPr lang="en-US" sz="1900" dirty="0" smtClean="0"/>
              <a:t>each electrode.</a:t>
            </a:r>
            <a:br>
              <a:rPr lang="en-US" sz="1900" dirty="0" smtClean="0"/>
            </a:br>
            <a:r>
              <a:rPr lang="en-US" sz="1900" b="1" dirty="0" smtClean="0"/>
              <a:t>d</a:t>
            </a:r>
            <a:r>
              <a:rPr lang="en-US" sz="1900" dirty="0" smtClean="0"/>
              <a:t> </a:t>
            </a:r>
            <a:r>
              <a:rPr lang="en-US" sz="1900" dirty="0"/>
              <a:t>At which electrode does oxidation take </a:t>
            </a:r>
            <a:r>
              <a:rPr lang="en-US" sz="1900" dirty="0" smtClean="0"/>
              <a:t>place?</a:t>
            </a:r>
            <a:br>
              <a:rPr lang="en-US" sz="1900" dirty="0" smtClean="0"/>
            </a:br>
            <a:r>
              <a:rPr lang="en-US" sz="1900" b="1" dirty="0" smtClean="0"/>
              <a:t>e</a:t>
            </a:r>
            <a:r>
              <a:rPr lang="en-US" sz="1900" dirty="0" smtClean="0"/>
              <a:t> </a:t>
            </a:r>
            <a:r>
              <a:rPr lang="en-US" sz="1900" dirty="0"/>
              <a:t>The concentration of the solution does </a:t>
            </a:r>
            <a:r>
              <a:rPr lang="en-US" sz="1900" dirty="0" smtClean="0"/>
              <a:t>not change</a:t>
            </a:r>
            <a:r>
              <a:rPr lang="en-US" sz="1900" dirty="0"/>
              <a:t>. Why not?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850800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100" dirty="0" smtClean="0"/>
              <a:t>8 – Revision Questions – Extended Curriculum</a:t>
            </a:r>
            <a:endParaRPr lang="en-GB" sz="31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09057"/>
            <a:ext cx="8712968" cy="5238357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A7C4FF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8"/>
              <a:tabLst>
                <a:tab pos="361950" algn="l"/>
                <a:tab pos="723900" algn="l"/>
              </a:tabLst>
            </a:pPr>
            <a:r>
              <a:rPr lang="en-US" sz="3040" dirty="0" smtClean="0"/>
              <a:t>Nickel(II</a:t>
            </a:r>
            <a:r>
              <a:rPr lang="en-US" sz="3040" dirty="0"/>
              <a:t>) sulfate (NiSO</a:t>
            </a:r>
            <a:r>
              <a:rPr lang="en-US" sz="3040" baseline="-25000" dirty="0"/>
              <a:t>4</a:t>
            </a:r>
            <a:r>
              <a:rPr lang="en-US" sz="3040" dirty="0"/>
              <a:t>) is green. A solution </a:t>
            </a:r>
            <a:r>
              <a:rPr lang="en-US" sz="3040" dirty="0" smtClean="0"/>
              <a:t>of this </a:t>
            </a:r>
            <a:r>
              <a:rPr lang="en-US" sz="3040" dirty="0"/>
              <a:t>salt is </a:t>
            </a:r>
            <a:r>
              <a:rPr lang="en-US" sz="3040" dirty="0" err="1"/>
              <a:t>electrolysed</a:t>
            </a:r>
            <a:r>
              <a:rPr lang="en-US" sz="3040" dirty="0"/>
              <a:t> using nickel electrodes.</a:t>
            </a:r>
          </a:p>
          <a:p>
            <a:pPr marL="896938" indent="-457200">
              <a:buFont typeface="+mj-lt"/>
              <a:buAutoNum type="alphaLcPeriod"/>
              <a:tabLst>
                <a:tab pos="361950" algn="l"/>
                <a:tab pos="723900" algn="l"/>
              </a:tabLst>
            </a:pPr>
            <a:r>
              <a:rPr lang="en-US" sz="3040" dirty="0" smtClean="0"/>
              <a:t>Write </a:t>
            </a:r>
            <a:r>
              <a:rPr lang="en-US" sz="3040" dirty="0"/>
              <a:t>a half-equation for the reaction </a:t>
            </a:r>
            <a:r>
              <a:rPr lang="en-US" sz="3040" dirty="0" smtClean="0"/>
              <a:t>at each </a:t>
            </a:r>
            <a:r>
              <a:rPr lang="en-US" sz="3040" dirty="0"/>
              <a:t>electrode.</a:t>
            </a:r>
          </a:p>
          <a:p>
            <a:pPr marL="896938" indent="-457200">
              <a:buFont typeface="+mj-lt"/>
              <a:buAutoNum type="alphaLcPeriod"/>
              <a:tabLst>
                <a:tab pos="361950" algn="l"/>
                <a:tab pos="723900" algn="l"/>
              </a:tabLst>
            </a:pPr>
            <a:r>
              <a:rPr lang="en-US" sz="3040" dirty="0" smtClean="0"/>
              <a:t>At </a:t>
            </a:r>
            <a:r>
              <a:rPr lang="en-US" sz="3040" dirty="0"/>
              <a:t>which electrode does reduction take </a:t>
            </a:r>
            <a:r>
              <a:rPr lang="en-US" sz="3040" dirty="0" smtClean="0"/>
              <a:t>place? Explain </a:t>
            </a:r>
            <a:r>
              <a:rPr lang="en-US" sz="3040" dirty="0"/>
              <a:t>your answer</a:t>
            </a:r>
          </a:p>
          <a:p>
            <a:pPr marL="896938" indent="-457200">
              <a:buFont typeface="+mj-lt"/>
              <a:buAutoNum type="alphaLcPeriod"/>
              <a:tabLst>
                <a:tab pos="361950" algn="l"/>
                <a:tab pos="723900" algn="l"/>
              </a:tabLst>
            </a:pPr>
            <a:r>
              <a:rPr lang="en-US" sz="3040" dirty="0" smtClean="0"/>
              <a:t>What </a:t>
            </a:r>
            <a:r>
              <a:rPr lang="en-US" sz="3040" dirty="0"/>
              <a:t>happens to the size of the anode?</a:t>
            </a:r>
          </a:p>
          <a:p>
            <a:pPr marL="896938" indent="-457200">
              <a:buFont typeface="+mj-lt"/>
              <a:buAutoNum type="alphaLcPeriod"/>
              <a:tabLst>
                <a:tab pos="361950" algn="l"/>
                <a:tab pos="723900" algn="l"/>
              </a:tabLst>
            </a:pPr>
            <a:r>
              <a:rPr lang="en-US" sz="3040" dirty="0" smtClean="0"/>
              <a:t>The </a:t>
            </a:r>
            <a:r>
              <a:rPr lang="en-US" sz="3040" dirty="0"/>
              <a:t>colour of the solution does not </a:t>
            </a:r>
            <a:r>
              <a:rPr lang="en-US" sz="3040" dirty="0" smtClean="0"/>
              <a:t>change, during </a:t>
            </a:r>
            <a:r>
              <a:rPr lang="en-US" sz="3040" dirty="0"/>
              <a:t>the electrolysis. Explain why.</a:t>
            </a:r>
          </a:p>
          <a:p>
            <a:pPr marL="896938" indent="-457200">
              <a:buFont typeface="+mj-lt"/>
              <a:buAutoNum type="alphaLcPeriod"/>
              <a:tabLst>
                <a:tab pos="361950" algn="l"/>
                <a:tab pos="723900" algn="l"/>
              </a:tabLst>
            </a:pPr>
            <a:r>
              <a:rPr lang="en-US" sz="3040" dirty="0" smtClean="0"/>
              <a:t>Suggest </a:t>
            </a:r>
            <a:r>
              <a:rPr lang="en-US" sz="3040" dirty="0"/>
              <a:t>one industrial use for this electrolysis.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99062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Grade Descriptors – Grade A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dirty="0" smtClean="0"/>
              <a:t>To </a:t>
            </a:r>
            <a:r>
              <a:rPr lang="en-US" dirty="0"/>
              <a:t>achieve a </a:t>
            </a:r>
            <a:r>
              <a:rPr lang="en-US" b="1" dirty="0"/>
              <a:t>Grade A</a:t>
            </a:r>
            <a:r>
              <a:rPr lang="en-US" dirty="0"/>
              <a:t>, a candidate will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recall </a:t>
            </a:r>
            <a:r>
              <a:rPr lang="en-US" dirty="0"/>
              <a:t>and communicate precise knowledge and display comprehensive understanding of </a:t>
            </a:r>
            <a:r>
              <a:rPr lang="en-US" dirty="0" smtClean="0"/>
              <a:t>scientific phenomena</a:t>
            </a:r>
            <a:r>
              <a:rPr lang="en-US" dirty="0"/>
              <a:t>, facts, laws, definitions, concepts and theories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apply </a:t>
            </a:r>
            <a:r>
              <a:rPr lang="en-US" dirty="0"/>
              <a:t>scientific concepts and theories to present reasoned explanations of familiar and </a:t>
            </a:r>
            <a:r>
              <a:rPr lang="en-US" dirty="0" smtClean="0"/>
              <a:t>unfamiliar phenomena</a:t>
            </a:r>
            <a:r>
              <a:rPr lang="en-US" dirty="0"/>
              <a:t>, to solve complex problems involving several stages, and to make reasoned predictions </a:t>
            </a:r>
            <a:r>
              <a:rPr lang="en-US" dirty="0" smtClean="0"/>
              <a:t>and hypotheses</a:t>
            </a:r>
            <a:endParaRPr lang="en-US" dirty="0"/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communicate </a:t>
            </a:r>
            <a:r>
              <a:rPr lang="en-US" dirty="0"/>
              <a:t>and present complex scientific ideas, observations and data clearly and </a:t>
            </a:r>
            <a:r>
              <a:rPr lang="en-US" dirty="0" smtClean="0"/>
              <a:t>logically, independently </a:t>
            </a:r>
            <a:r>
              <a:rPr lang="en-US" dirty="0"/>
              <a:t>using scientific terminology and conventions consistently and correctly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independently </a:t>
            </a:r>
            <a:r>
              <a:rPr lang="en-US" dirty="0"/>
              <a:t>select, process and </a:t>
            </a:r>
            <a:r>
              <a:rPr lang="en-US" dirty="0" err="1"/>
              <a:t>synthesise</a:t>
            </a:r>
            <a:r>
              <a:rPr lang="en-US" dirty="0"/>
              <a:t> information presented in a variety of ways, and use it </a:t>
            </a:r>
            <a:r>
              <a:rPr lang="en-US" dirty="0" smtClean="0"/>
              <a:t>to draw </a:t>
            </a:r>
            <a:r>
              <a:rPr lang="en-US" dirty="0"/>
              <a:t>valid conclusions and discuss the scientific, technological, social, economic and </a:t>
            </a:r>
            <a:r>
              <a:rPr lang="en-US" dirty="0" smtClean="0"/>
              <a:t>environmental implications</a:t>
            </a:r>
            <a:endParaRPr lang="en-US" dirty="0"/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devise </a:t>
            </a:r>
            <a:r>
              <a:rPr lang="en-US" dirty="0"/>
              <a:t>strategies to solve problems in complex situations which may involve many variables or </a:t>
            </a:r>
            <a:r>
              <a:rPr lang="en-US" dirty="0" smtClean="0"/>
              <a:t>complex manipulation </a:t>
            </a:r>
            <a:r>
              <a:rPr lang="en-US" dirty="0"/>
              <a:t>of data or ideas through multiple steps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analyse </a:t>
            </a:r>
            <a:r>
              <a:rPr lang="en-US" dirty="0"/>
              <a:t>data to identify any patterns or trends, taking account of limitations in the quality of the data </a:t>
            </a:r>
            <a:r>
              <a:rPr lang="en-US" dirty="0" smtClean="0"/>
              <a:t>and justifying </a:t>
            </a:r>
            <a:r>
              <a:rPr lang="en-US" dirty="0"/>
              <a:t>the conclusions reached select, describe, justify and evaluate techniques for a large range </a:t>
            </a:r>
            <a:r>
              <a:rPr lang="en-US" dirty="0" smtClean="0"/>
              <a:t>of scientific </a:t>
            </a:r>
            <a:r>
              <a:rPr lang="en-US" dirty="0"/>
              <a:t>operations and laboratory procedures.</a:t>
            </a:r>
          </a:p>
        </p:txBody>
      </p:sp>
    </p:spTree>
    <p:extLst>
      <p:ext uri="{BB962C8B-B14F-4D97-AF65-F5344CB8AC3E}">
        <p14:creationId xmlns:p14="http://schemas.microsoft.com/office/powerpoint/2010/main" val="132193241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8.1 – Workbook Questions</a:t>
            </a:r>
            <a:endParaRPr lang="en-GB" sz="4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324535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000" b="1" dirty="0" smtClean="0"/>
              <a:t>a</a:t>
            </a:r>
            <a:r>
              <a:rPr lang="en-US" sz="2000" b="1" dirty="0"/>
              <a:t>. </a:t>
            </a:r>
            <a:r>
              <a:rPr lang="en-US" sz="2000" b="1" dirty="0" err="1"/>
              <a:t>i</a:t>
            </a:r>
            <a:r>
              <a:rPr lang="en-US" sz="2000" b="1" dirty="0"/>
              <a:t>.</a:t>
            </a:r>
            <a:r>
              <a:rPr lang="en-US" sz="2000" dirty="0"/>
              <a:t> Label the diagram to show the apparatus used to show whether or not a solid conducts electricity. [</a:t>
            </a:r>
            <a:r>
              <a:rPr lang="en-US" sz="2000" dirty="0" smtClean="0"/>
              <a:t>2]</a:t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ii</a:t>
            </a:r>
            <a:r>
              <a:rPr lang="en-US" sz="2000" dirty="0"/>
              <a:t>. On the diagram above put an arrow to show the direction of flow of the electrons.</a:t>
            </a:r>
          </a:p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000" dirty="0" smtClean="0"/>
              <a:t>Define </a:t>
            </a:r>
            <a:r>
              <a:rPr lang="en-US" sz="2000" dirty="0"/>
              <a:t>the </a:t>
            </a:r>
            <a:r>
              <a:rPr lang="en-US" sz="2000" dirty="0" smtClean="0"/>
              <a:t>terms:</a:t>
            </a:r>
            <a:br>
              <a:rPr lang="en-US" sz="2000" dirty="0" smtClean="0"/>
            </a:br>
            <a:r>
              <a:rPr lang="en-US" sz="2000" dirty="0" smtClean="0"/>
              <a:t>Electrolyte _____________________________________________	[1]</a:t>
            </a:r>
            <a:br>
              <a:rPr lang="en-US" sz="2000" dirty="0" smtClean="0"/>
            </a:br>
            <a:r>
              <a:rPr lang="en-US" sz="2000" dirty="0" smtClean="0"/>
              <a:t>Electrolysis</a:t>
            </a:r>
            <a:r>
              <a:rPr lang="en-US" sz="2000" dirty="0"/>
              <a:t> </a:t>
            </a:r>
            <a:r>
              <a:rPr lang="en-US" sz="2000" dirty="0" smtClean="0"/>
              <a:t>_____________________________________________</a:t>
            </a:r>
            <a:r>
              <a:rPr lang="en-US" sz="2000" dirty="0"/>
              <a:t>	</a:t>
            </a:r>
            <a:r>
              <a:rPr lang="en-US" sz="2000" dirty="0" smtClean="0"/>
              <a:t>__ ____________________________________________________</a:t>
            </a:r>
            <a:r>
              <a:rPr lang="en-US" sz="2000" dirty="0"/>
              <a:t> </a:t>
            </a:r>
            <a:r>
              <a:rPr lang="en-US" sz="2000" dirty="0" smtClean="0"/>
              <a:t>  [2]</a:t>
            </a:r>
            <a:br>
              <a:rPr lang="en-US" sz="2000" dirty="0" smtClean="0"/>
            </a:br>
            <a:r>
              <a:rPr lang="en-US" sz="2000" dirty="0" smtClean="0"/>
              <a:t>Insulator ____________________________________________  [</a:t>
            </a:r>
            <a:r>
              <a:rPr lang="en-US" sz="2000" dirty="0"/>
              <a:t>1</a:t>
            </a:r>
            <a:r>
              <a:rPr lang="en-US" sz="2000" dirty="0" smtClean="0"/>
              <a:t>]</a:t>
            </a:r>
            <a:endParaRPr lang="en-US" sz="20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40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89"/>
          <a:stretch/>
        </p:blipFill>
        <p:spPr>
          <a:xfrm>
            <a:off x="2555776" y="1916832"/>
            <a:ext cx="3553828" cy="211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64463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8.1 – Workbook Questions</a:t>
            </a:r>
            <a:endParaRPr lang="en-GB" sz="4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447645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400" dirty="0"/>
              <a:t>Link the phrases A to D on the left with the phrases 1 to 4 on the </a:t>
            </a:r>
            <a:r>
              <a:rPr lang="en-US" sz="2400" dirty="0" smtClean="0"/>
              <a:t>right.</a:t>
            </a:r>
            <a:br>
              <a:rPr lang="en-US" sz="2400" dirty="0" smtClean="0"/>
            </a:br>
            <a:endParaRPr lang="en-US" sz="2400" dirty="0" smtClean="0"/>
          </a:p>
          <a:p>
            <a:pPr>
              <a:buClr>
                <a:srgbClr val="C00000"/>
              </a:buClr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40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323528" y="2132856"/>
            <a:ext cx="4032448" cy="936104"/>
          </a:xfrm>
          <a:prstGeom prst="rect">
            <a:avLst/>
          </a:prstGeom>
          <a:solidFill>
            <a:srgbClr val="C1D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r>
              <a:rPr lang="it-IT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it-IT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Molten sodium chloride </a:t>
            </a:r>
            <a:r>
              <a:rPr lang="it-IT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conducts electricity ......</a:t>
            </a:r>
            <a:endParaRPr lang="it-IT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23528" y="3212976"/>
            <a:ext cx="4032448" cy="936104"/>
          </a:xfrm>
          <a:prstGeom prst="rect">
            <a:avLst/>
          </a:prstGeom>
          <a:solidFill>
            <a:srgbClr val="C1D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r>
              <a:rPr lang="it-IT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</a:t>
            </a:r>
            <a:r>
              <a:rPr lang="it-IT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Metals conduct electricity</a:t>
            </a:r>
            <a:r>
              <a:rPr lang="it-IT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.......</a:t>
            </a:r>
            <a:endParaRPr lang="it-IT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23528" y="4293096"/>
            <a:ext cx="4032448" cy="936104"/>
          </a:xfrm>
          <a:prstGeom prst="rect">
            <a:avLst/>
          </a:prstGeom>
          <a:solidFill>
            <a:srgbClr val="C1D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 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Sulfur does not conduct electricity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.......</a:t>
            </a:r>
            <a:endParaRPr lang="it-IT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23528" y="5373216"/>
            <a:ext cx="4032448" cy="936104"/>
          </a:xfrm>
          <a:prstGeom prst="rect">
            <a:avLst/>
          </a:prstGeom>
          <a:solidFill>
            <a:srgbClr val="C1D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r>
              <a:rPr lang="en-US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Solid 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sodium chloride does not 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conduct electricity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.......</a:t>
            </a:r>
            <a:endParaRPr lang="it-IT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788024" y="2132856"/>
            <a:ext cx="4032448" cy="93610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 fontScale="92500" lnSpcReduction="20000"/>
          </a:bodyPr>
          <a:lstStyle/>
          <a:p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.... because there are free electrons 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move when a voltage is applied</a:t>
            </a:r>
            <a:endParaRPr lang="it-IT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788024" y="3212976"/>
            <a:ext cx="4032448" cy="93610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.... because the ions are not free to move.</a:t>
            </a:r>
            <a:endParaRPr lang="it-IT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788024" y="4293096"/>
            <a:ext cx="4032448" cy="93610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...... because 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ions are free to move.</a:t>
            </a:r>
            <a:endParaRPr lang="it-IT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788024" y="5373216"/>
            <a:ext cx="4032448" cy="936104"/>
          </a:xfrm>
          <a:custGeom>
            <a:avLst/>
            <a:gdLst>
              <a:gd name="connsiteX0" fmla="*/ 0 w 4032448"/>
              <a:gd name="connsiteY0" fmla="*/ 0 h 936104"/>
              <a:gd name="connsiteX1" fmla="*/ 4032448 w 4032448"/>
              <a:gd name="connsiteY1" fmla="*/ 0 h 936104"/>
              <a:gd name="connsiteX2" fmla="*/ 4032448 w 4032448"/>
              <a:gd name="connsiteY2" fmla="*/ 936104 h 936104"/>
              <a:gd name="connsiteX3" fmla="*/ 0 w 4032448"/>
              <a:gd name="connsiteY3" fmla="*/ 936104 h 936104"/>
              <a:gd name="connsiteX4" fmla="*/ 0 w 4032448"/>
              <a:gd name="connsiteY4" fmla="*/ 0 h 936104"/>
              <a:gd name="connsiteX0" fmla="*/ 0 w 4032448"/>
              <a:gd name="connsiteY0" fmla="*/ 0 h 936104"/>
              <a:gd name="connsiteX1" fmla="*/ 4032448 w 4032448"/>
              <a:gd name="connsiteY1" fmla="*/ 0 h 936104"/>
              <a:gd name="connsiteX2" fmla="*/ 3739150 w 4032448"/>
              <a:gd name="connsiteY2" fmla="*/ 936104 h 936104"/>
              <a:gd name="connsiteX3" fmla="*/ 0 w 4032448"/>
              <a:gd name="connsiteY3" fmla="*/ 936104 h 936104"/>
              <a:gd name="connsiteX4" fmla="*/ 0 w 4032448"/>
              <a:gd name="connsiteY4" fmla="*/ 0 h 936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2448" h="936104">
                <a:moveTo>
                  <a:pt x="0" y="0"/>
                </a:moveTo>
                <a:lnTo>
                  <a:pt x="4032448" y="0"/>
                </a:lnTo>
                <a:lnTo>
                  <a:pt x="3739150" y="936104"/>
                </a:lnTo>
                <a:lnTo>
                  <a:pt x="0" y="93610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... because none of the electrons is 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free to move</a:t>
            </a:r>
            <a:endParaRPr lang="it-IT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610728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8.1 – Workbook Questions</a:t>
            </a:r>
            <a:endParaRPr lang="en-GB" sz="4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800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4"/>
              <a:tabLst>
                <a:tab pos="809625" algn="l"/>
                <a:tab pos="7626350" algn="l"/>
                <a:tab pos="8435975" algn="r"/>
              </a:tabLst>
            </a:pPr>
            <a:r>
              <a:rPr lang="en-US" sz="3000" dirty="0" err="1" smtClean="0"/>
              <a:t>Aluminium</a:t>
            </a:r>
            <a:r>
              <a:rPr lang="en-US" sz="3000" dirty="0" smtClean="0"/>
              <a:t> </a:t>
            </a:r>
            <a:r>
              <a:rPr lang="en-US" sz="3000" dirty="0"/>
              <a:t>with a steel core is used in high-voltage power cables, </a:t>
            </a:r>
            <a:r>
              <a:rPr lang="en-US" sz="3000" dirty="0" smtClean="0"/>
              <a:t/>
            </a:r>
            <a:br>
              <a:rPr lang="en-US" sz="3000" dirty="0" smtClean="0"/>
            </a:br>
            <a:r>
              <a:rPr lang="en-US" sz="3000" dirty="0" smtClean="0"/>
              <a:t>a</a:t>
            </a:r>
            <a:r>
              <a:rPr lang="en-US" sz="3000" dirty="0"/>
              <a:t>. Give two properties of </a:t>
            </a:r>
            <a:r>
              <a:rPr lang="en-US" sz="3000" dirty="0" err="1"/>
              <a:t>aluminium</a:t>
            </a:r>
            <a:r>
              <a:rPr lang="en-US" sz="3000" dirty="0"/>
              <a:t> that are related to this </a:t>
            </a:r>
            <a:r>
              <a:rPr lang="en-US" sz="3000" dirty="0" smtClean="0"/>
              <a:t>use.		[2]</a:t>
            </a:r>
            <a:br>
              <a:rPr lang="en-US" sz="3000" dirty="0" smtClean="0"/>
            </a:br>
            <a:r>
              <a:rPr lang="en-US" sz="3000" dirty="0" smtClean="0"/>
              <a:t>b</a:t>
            </a:r>
            <a:r>
              <a:rPr lang="en-US" sz="3000" dirty="0"/>
              <a:t>. Give two properties of steel that are related to this use</a:t>
            </a:r>
            <a:r>
              <a:rPr lang="en-US" sz="3000" dirty="0" smtClean="0"/>
              <a:t>.</a:t>
            </a:r>
            <a:r>
              <a:rPr lang="en-US" sz="3000" dirty="0"/>
              <a:t> 	</a:t>
            </a:r>
            <a:r>
              <a:rPr lang="en-US" sz="3000" dirty="0" smtClean="0"/>
              <a:t>	[</a:t>
            </a:r>
            <a:r>
              <a:rPr lang="en-US" sz="3000" dirty="0"/>
              <a:t>2]</a:t>
            </a:r>
            <a:endParaRPr lang="en-US" sz="3000" dirty="0" smtClean="0"/>
          </a:p>
          <a:p>
            <a:pPr>
              <a:buClr>
                <a:srgbClr val="C00000"/>
              </a:buClr>
              <a:tabLst>
                <a:tab pos="809625" algn="l"/>
                <a:tab pos="7626350" algn="l"/>
                <a:tab pos="8435975" algn="r"/>
              </a:tabLst>
            </a:pPr>
            <a:r>
              <a:rPr lang="en-US" sz="3000" b="1" dirty="0" smtClean="0"/>
              <a:t>Extended</a:t>
            </a:r>
            <a:endParaRPr lang="en-US" sz="3000" b="1" dirty="0"/>
          </a:p>
          <a:p>
            <a:pPr marL="514350" indent="-514350">
              <a:buClr>
                <a:srgbClr val="C00000"/>
              </a:buClr>
              <a:buFont typeface="+mj-lt"/>
              <a:buAutoNum type="arabicPeriod" startAt="5"/>
              <a:tabLst>
                <a:tab pos="809625" algn="l"/>
                <a:tab pos="7626350" algn="l"/>
                <a:tab pos="8435975" algn="r"/>
              </a:tabLst>
            </a:pPr>
            <a:r>
              <a:rPr lang="en-US" sz="3000" dirty="0" smtClean="0"/>
              <a:t>Use </a:t>
            </a:r>
            <a:r>
              <a:rPr lang="en-US" sz="3000" dirty="0"/>
              <a:t>books or the internet to find some substances that have </a:t>
            </a:r>
            <a:r>
              <a:rPr lang="en-US" sz="3000" dirty="0" err="1"/>
              <a:t>delocalised</a:t>
            </a:r>
            <a:r>
              <a:rPr lang="en-US" sz="3000" dirty="0"/>
              <a:t> electrons and to explain why the presence of </a:t>
            </a:r>
            <a:r>
              <a:rPr lang="en-US" sz="3000" dirty="0" err="1"/>
              <a:t>delocalised</a:t>
            </a:r>
            <a:r>
              <a:rPr lang="en-US" sz="3000" dirty="0"/>
              <a:t> electrons is not always associated with </a:t>
            </a:r>
            <a:r>
              <a:rPr lang="en-US" sz="3000" dirty="0" smtClean="0"/>
              <a:t/>
            </a:r>
            <a:br>
              <a:rPr lang="en-US" sz="3000" dirty="0" smtClean="0"/>
            </a:br>
            <a:r>
              <a:rPr lang="en-US" sz="3000" dirty="0" smtClean="0"/>
              <a:t>electrical </a:t>
            </a:r>
            <a:r>
              <a:rPr lang="en-US" sz="3000" dirty="0"/>
              <a:t>conduction</a:t>
            </a:r>
            <a:r>
              <a:rPr lang="en-US" sz="3000" dirty="0" smtClean="0"/>
              <a:t>.	[</a:t>
            </a:r>
            <a:r>
              <a:rPr lang="en-US" sz="3000" dirty="0"/>
              <a:t>4</a:t>
            </a:r>
            <a:r>
              <a:rPr lang="en-US" sz="3000" dirty="0" smtClean="0"/>
              <a:t>]</a:t>
            </a:r>
            <a:endParaRPr lang="en-US" sz="30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40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297374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8.2 – Workbook Questions</a:t>
            </a:r>
            <a:endParaRPr lang="en-GB" sz="4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092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74025" algn="r"/>
              </a:tabLst>
            </a:pPr>
            <a:r>
              <a:rPr lang="en-US" sz="2000" dirty="0"/>
              <a:t>Complete the diagram of an electrolysis cell by labelling the power supply, the anode, the cathode, and </a:t>
            </a:r>
            <a:r>
              <a:rPr lang="en-US" sz="2000" dirty="0" smtClean="0"/>
              <a:t>the electrolyte</a:t>
            </a:r>
            <a:r>
              <a:rPr lang="en-US" sz="2000" dirty="0"/>
              <a:t>, and show the direction of electron flow in the external circuit. </a:t>
            </a:r>
            <a:r>
              <a:rPr lang="en-US" sz="2000" dirty="0" smtClean="0"/>
              <a:t>	[</a:t>
            </a:r>
            <a:r>
              <a:rPr lang="en-US" sz="2000" dirty="0"/>
              <a:t>5</a:t>
            </a:r>
            <a:r>
              <a:rPr lang="en-US" sz="2000" dirty="0" smtClean="0"/>
              <a:t>]</a:t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74025" algn="r"/>
              </a:tabLst>
            </a:pPr>
            <a:endParaRPr lang="en-US" sz="2000" dirty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41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 contrast="20000"/>
          </a:blip>
          <a:stretch>
            <a:fillRect/>
          </a:stretch>
        </p:blipFill>
        <p:spPr>
          <a:xfrm>
            <a:off x="611560" y="2276872"/>
            <a:ext cx="7656281" cy="42484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427984" y="2123564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mtClean="0"/>
              <a:t>A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602746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8.2 – Workbook Questions</a:t>
            </a:r>
            <a:endParaRPr lang="en-GB" sz="4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800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8074025" algn="r"/>
              </a:tabLst>
            </a:pPr>
            <a:r>
              <a:rPr lang="en-US" sz="2700" dirty="0" smtClean="0"/>
              <a:t>Complete </a:t>
            </a:r>
            <a:r>
              <a:rPr lang="en-US" sz="2700" dirty="0"/>
              <a:t>these sentences about metal reactivity in aqueous solution using words from the list, </a:t>
            </a: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b="1" dirty="0" smtClean="0"/>
              <a:t>hydrogen      ions      less        more       silver       sodium         water</a:t>
            </a:r>
            <a:br>
              <a:rPr lang="en-US" sz="2700" b="1" dirty="0" smtClean="0"/>
            </a:br>
            <a:r>
              <a:rPr lang="en-US" sz="2700" b="1" dirty="0" smtClean="0"/>
              <a:t/>
            </a:r>
            <a:br>
              <a:rPr lang="en-US" sz="2700" b="1" dirty="0" smtClean="0"/>
            </a:br>
            <a:r>
              <a:rPr lang="en-US" sz="2700" dirty="0" smtClean="0"/>
              <a:t>Reactive </a:t>
            </a:r>
            <a:r>
              <a:rPr lang="en-US" sz="2700" dirty="0"/>
              <a:t>elements such </a:t>
            </a:r>
            <a:r>
              <a:rPr lang="en-US" sz="2700" dirty="0" smtClean="0"/>
              <a:t>as _________________ are ______________ likely </a:t>
            </a:r>
            <a:r>
              <a:rPr lang="en-US" sz="2700" dirty="0"/>
              <a:t>to form ions </a:t>
            </a:r>
            <a:r>
              <a:rPr lang="en-US" sz="2700" dirty="0" smtClean="0"/>
              <a:t>than _______________ reactive elements</a:t>
            </a:r>
            <a:br>
              <a:rPr lang="en-US" sz="2700" dirty="0" smtClean="0"/>
            </a:br>
            <a:r>
              <a:rPr lang="en-US" sz="2700" dirty="0" smtClean="0"/>
              <a:t>such as _______________. If </a:t>
            </a:r>
            <a:r>
              <a:rPr lang="en-US" sz="2700" dirty="0"/>
              <a:t>a metal is more reactive than </a:t>
            </a:r>
            <a:r>
              <a:rPr lang="en-US" sz="2700" dirty="0" smtClean="0"/>
              <a:t> ___________________ its ________________ stay </a:t>
            </a:r>
            <a:r>
              <a:rPr lang="en-US" sz="2700" dirty="0"/>
              <a:t>in solution </a:t>
            </a:r>
            <a:r>
              <a:rPr lang="en-US" sz="2700" dirty="0" smtClean="0"/>
              <a:t>during electrolysis </a:t>
            </a:r>
            <a:r>
              <a:rPr lang="en-US" sz="2700" dirty="0"/>
              <a:t>and hydrogen arising from hydrogen ions </a:t>
            </a:r>
            <a:r>
              <a:rPr lang="en-US" sz="2700" dirty="0" smtClean="0"/>
              <a:t>in __________________ bubbles </a:t>
            </a:r>
            <a:r>
              <a:rPr lang="en-US" sz="2700" dirty="0"/>
              <a:t>off. </a:t>
            </a:r>
            <a:r>
              <a:rPr lang="en-US" sz="2700" dirty="0" smtClean="0"/>
              <a:t>	[</a:t>
            </a:r>
            <a:r>
              <a:rPr lang="en-US" sz="2700" dirty="0"/>
              <a:t>7</a:t>
            </a:r>
            <a:r>
              <a:rPr lang="en-US" sz="2700" dirty="0" smtClean="0"/>
              <a:t>]</a:t>
            </a:r>
            <a:endParaRPr lang="en-US" sz="27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41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07042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8.2 – Workbook Questions</a:t>
            </a:r>
            <a:endParaRPr lang="en-GB" sz="4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463034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074025" algn="r"/>
              </a:tabLst>
            </a:pPr>
            <a:r>
              <a:rPr lang="en-US" dirty="0" smtClean="0"/>
              <a:t>Complete </a:t>
            </a:r>
            <a:r>
              <a:rPr lang="en-US" dirty="0"/>
              <a:t>the table to show the electrode products and observations at the anode </a:t>
            </a:r>
            <a:r>
              <a:rPr lang="en-US" dirty="0" smtClean="0"/>
              <a:t>when </a:t>
            </a:r>
            <a:r>
              <a:rPr lang="en-US" dirty="0"/>
              <a:t>various substances are </a:t>
            </a:r>
            <a:r>
              <a:rPr lang="en-US" dirty="0" err="1"/>
              <a:t>electrolysed</a:t>
            </a:r>
            <a:r>
              <a:rPr lang="en-US" dirty="0"/>
              <a:t> using graphite electrodes</a:t>
            </a:r>
            <a:r>
              <a:rPr lang="en-US" dirty="0" smtClean="0"/>
              <a:t>.	[18]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sz="1000" dirty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074025" algn="r"/>
              </a:tabLst>
            </a:pPr>
            <a:endParaRPr lang="en-US" dirty="0" smtClean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r>
              <a:rPr lang="en-US" b="1" dirty="0" smtClean="0"/>
              <a:t>Extended</a:t>
            </a:r>
          </a:p>
          <a:p>
            <a:pPr marL="457200" indent="-457200">
              <a:buClr>
                <a:srgbClr val="C00000"/>
              </a:buClr>
              <a:buFont typeface="+mj-lt"/>
              <a:buAutoNum type="arabicPeriod" startAt="4"/>
              <a:tabLst>
                <a:tab pos="8074025" algn="r"/>
              </a:tabLst>
            </a:pPr>
            <a:r>
              <a:rPr lang="en-US" dirty="0" smtClean="0"/>
              <a:t>What </a:t>
            </a:r>
            <a:r>
              <a:rPr lang="en-US" dirty="0"/>
              <a:t>substances are formed at the anode and cathode when the following solutions are </a:t>
            </a:r>
            <a:r>
              <a:rPr lang="en-US" dirty="0" err="1"/>
              <a:t>electrolysed</a:t>
            </a:r>
            <a:r>
              <a:rPr lang="en-US" dirty="0"/>
              <a:t>? Give reasons for your </a:t>
            </a:r>
            <a:r>
              <a:rPr lang="en-US" dirty="0" smtClean="0"/>
              <a:t>answers.</a:t>
            </a:r>
            <a:br>
              <a:rPr lang="en-US" dirty="0" smtClean="0"/>
            </a:br>
            <a:r>
              <a:rPr lang="en-US" b="1" dirty="0" smtClean="0"/>
              <a:t>a</a:t>
            </a:r>
            <a:r>
              <a:rPr lang="en-US" dirty="0"/>
              <a:t>. Concentrated aqueous sodium bromide. </a:t>
            </a:r>
            <a:r>
              <a:rPr lang="en-US" dirty="0" smtClean="0"/>
              <a:t>	[4]</a:t>
            </a:r>
            <a:br>
              <a:rPr lang="en-US" dirty="0" smtClean="0"/>
            </a:br>
            <a:r>
              <a:rPr lang="en-US" b="1" dirty="0" smtClean="0"/>
              <a:t>b</a:t>
            </a:r>
            <a:r>
              <a:rPr lang="en-US" dirty="0"/>
              <a:t>. Moderately concentrated aqueous sodium chloride. </a:t>
            </a:r>
            <a:r>
              <a:rPr lang="en-US" dirty="0" smtClean="0"/>
              <a:t>	[</a:t>
            </a:r>
            <a:r>
              <a:rPr lang="en-US" dirty="0"/>
              <a:t>4]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41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9979750"/>
              </p:ext>
            </p:extLst>
          </p:nvPr>
        </p:nvGraphicFramePr>
        <p:xfrm>
          <a:off x="323528" y="2060848"/>
          <a:ext cx="8424936" cy="2804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40"/>
                <a:gridCol w="1800200"/>
                <a:gridCol w="1944216"/>
                <a:gridCol w="2520280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Electrolyte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Cathode (-) product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Anode (+) product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Observations at the anode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concentrated KCI(</a:t>
                      </a:r>
                      <a:r>
                        <a:rPr lang="en-GB" sz="16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aq</a:t>
                      </a:r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ZnBr</a:t>
                      </a:r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(l)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dilute H</a:t>
                      </a:r>
                      <a:r>
                        <a:rPr lang="en-GB" sz="16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S0</a:t>
                      </a:r>
                      <a:r>
                        <a:rPr lang="en-GB" sz="16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GB" sz="16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aq</a:t>
                      </a:r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dilute </a:t>
                      </a:r>
                      <a:r>
                        <a:rPr lang="en-GB" sz="16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NaCI</a:t>
                      </a:r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GB" sz="16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aq</a:t>
                      </a:r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concentrated HCI(</a:t>
                      </a:r>
                      <a:r>
                        <a:rPr lang="en-GB" sz="16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aq</a:t>
                      </a:r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dilute AgNO</a:t>
                      </a:r>
                      <a:r>
                        <a:rPr lang="en-GB" sz="16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GB" sz="16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aq</a:t>
                      </a:r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951565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8.3 – Workbook Questions</a:t>
            </a:r>
            <a:endParaRPr lang="en-GB" sz="4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39978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74025" algn="r"/>
              </a:tabLst>
            </a:pPr>
            <a:endParaRPr lang="en-US" sz="200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74025" algn="r"/>
              </a:tabLst>
            </a:pPr>
            <a:endParaRPr lang="en-US" sz="2000" dirty="0"/>
          </a:p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74025" algn="r"/>
              </a:tabLst>
            </a:pPr>
            <a:endParaRPr lang="en-US" sz="200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74025" algn="r"/>
              </a:tabLst>
            </a:pPr>
            <a:endParaRPr lang="en-US" sz="2000" dirty="0"/>
          </a:p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74025" algn="r"/>
              </a:tabLst>
            </a:pPr>
            <a:endParaRPr lang="en-US" sz="200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74025" algn="r"/>
              </a:tabLst>
            </a:pPr>
            <a:endParaRPr lang="en-US" sz="2000" dirty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 smtClean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 smtClean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 smtClean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 smtClean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 smtClean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1400" dirty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 smtClean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42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63888" y="1268760"/>
            <a:ext cx="2593020" cy="255896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8184" y="1268760"/>
            <a:ext cx="2524908" cy="246054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63888" y="3924740"/>
            <a:ext cx="2593020" cy="255896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8184" y="3924740"/>
            <a:ext cx="2592288" cy="248908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233853" y="1150843"/>
            <a:ext cx="333003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400" dirty="0"/>
              <a:t>Complete these diagrams to </a:t>
            </a:r>
            <a:r>
              <a:rPr lang="en-US" sz="2400" dirty="0" smtClean="0"/>
              <a:t>show:</a:t>
            </a:r>
          </a:p>
          <a:p>
            <a:pPr marL="620713" indent="-28575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400" dirty="0" smtClean="0"/>
              <a:t>the movement of ions during electrolysis (show this by drawing straight arrows)</a:t>
            </a:r>
          </a:p>
          <a:p>
            <a:pPr marL="620713" indent="-28575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400" dirty="0" smtClean="0"/>
              <a:t>what </a:t>
            </a:r>
            <a:r>
              <a:rPr lang="en-US" sz="2400" dirty="0"/>
              <a:t>happens to the ions in terms of electron loss or gain to or from the electrodes (show this by curly arrows).	[8</a:t>
            </a:r>
            <a:r>
              <a:rPr lang="en-US" sz="2400" dirty="0" smtClean="0"/>
              <a:t>]</a:t>
            </a:r>
            <a:endParaRPr lang="en-US" sz="2400" dirty="0"/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22114" y="1268760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338540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8.3 – Workbook Questions</a:t>
            </a:r>
            <a:endParaRPr lang="en-GB" sz="4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092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8435975" algn="r"/>
              </a:tabLst>
            </a:pPr>
            <a:r>
              <a:rPr lang="en-US" sz="2000" dirty="0" smtClean="0"/>
              <a:t>a. Complete these sentences using words from the list.</a:t>
            </a:r>
            <a:br>
              <a:rPr lang="en-US" sz="2000" dirty="0" smtClean="0"/>
            </a:br>
            <a:r>
              <a:rPr lang="en-US" sz="2000" dirty="0" smtClean="0"/>
              <a:t>    </a:t>
            </a:r>
            <a:r>
              <a:rPr lang="en-US" sz="2000" b="1" dirty="0" smtClean="0"/>
              <a:t>anode  cathode    gain    lose    negative    positive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err="1" smtClean="0"/>
              <a:t>i</a:t>
            </a:r>
            <a:r>
              <a:rPr lang="en-US" sz="2000" dirty="0" smtClean="0"/>
              <a:t>. When ______________ ions _________________ electrons, reduction occurs.</a:t>
            </a:r>
            <a:br>
              <a:rPr lang="en-US" sz="2000" dirty="0" smtClean="0"/>
            </a:br>
            <a:r>
              <a:rPr lang="en-US" sz="2000" dirty="0" smtClean="0"/>
              <a:t>ii. When ______________ ions ________________ electrons, oxidation occurs.</a:t>
            </a:r>
            <a:br>
              <a:rPr lang="en-US" sz="2000" dirty="0" smtClean="0"/>
            </a:br>
            <a:r>
              <a:rPr lang="en-US" sz="2000" dirty="0" smtClean="0"/>
              <a:t>iii. Reduction takes place at the _______________ and oxidation at the _______</a:t>
            </a:r>
            <a:br>
              <a:rPr lang="en-US" sz="2000" dirty="0" smtClean="0"/>
            </a:br>
            <a:r>
              <a:rPr lang="en-US" sz="2000" dirty="0" smtClean="0"/>
              <a:t>b. Complete these half-equations for the reaction at the electrodes.</a:t>
            </a:r>
            <a:br>
              <a:rPr lang="en-US" sz="2000" dirty="0" smtClean="0"/>
            </a:br>
            <a:r>
              <a:rPr lang="en-US" sz="2000" dirty="0" err="1" smtClean="0"/>
              <a:t>i</a:t>
            </a:r>
            <a:r>
              <a:rPr lang="en-US" sz="2000" dirty="0" smtClean="0"/>
              <a:t>. Zn</a:t>
            </a:r>
            <a:r>
              <a:rPr lang="en-US" sz="2000" baseline="30000" dirty="0" smtClean="0"/>
              <a:t>2+</a:t>
            </a:r>
            <a:r>
              <a:rPr lang="en-US" sz="2000" dirty="0" smtClean="0"/>
              <a:t> + ___________ </a:t>
            </a:r>
            <a:r>
              <a:rPr lang="en-US" sz="2000" dirty="0" smtClean="0">
                <a:sym typeface="Wingdings 3" panose="05040102010807070707" pitchFamily="18" charset="2"/>
              </a:rPr>
              <a:t></a:t>
            </a:r>
            <a:r>
              <a:rPr lang="en-US" sz="2000" dirty="0" smtClean="0"/>
              <a:t> Zn</a:t>
            </a:r>
            <a:r>
              <a:rPr lang="en-US" sz="2000" dirty="0"/>
              <a:t>	</a:t>
            </a:r>
            <a:r>
              <a:rPr lang="en-US" sz="2000" dirty="0" smtClean="0"/>
              <a:t>[1]</a:t>
            </a:r>
            <a:br>
              <a:rPr lang="en-US" sz="2000" dirty="0" smtClean="0"/>
            </a:br>
            <a:r>
              <a:rPr lang="en-US" sz="2000" dirty="0" smtClean="0"/>
              <a:t>ii _________ CT </a:t>
            </a:r>
            <a:r>
              <a:rPr lang="en-US" sz="2000" dirty="0" smtClean="0">
                <a:sym typeface="Wingdings 3" panose="05040102010807070707" pitchFamily="18" charset="2"/>
              </a:rPr>
              <a:t> </a:t>
            </a:r>
            <a:r>
              <a:rPr lang="en-US" sz="2000" dirty="0" smtClean="0"/>
              <a:t>___________ + ___________.	[2]</a:t>
            </a:r>
            <a:br>
              <a:rPr lang="en-US" sz="2000" dirty="0" smtClean="0"/>
            </a:br>
            <a:r>
              <a:rPr lang="en-US" sz="2000" dirty="0"/>
              <a:t>i</a:t>
            </a:r>
            <a:r>
              <a:rPr lang="en-US" sz="2000" dirty="0" smtClean="0"/>
              <a:t>ii _________ H</a:t>
            </a:r>
            <a:r>
              <a:rPr lang="en-US" sz="2000" baseline="30000" dirty="0"/>
              <a:t>+</a:t>
            </a:r>
            <a:r>
              <a:rPr lang="en-US" sz="2000" dirty="0"/>
              <a:t> </a:t>
            </a:r>
            <a:r>
              <a:rPr lang="en-US" sz="2000" dirty="0" smtClean="0"/>
              <a:t>+ ____________ </a:t>
            </a:r>
            <a:r>
              <a:rPr lang="en-US" sz="2000" dirty="0">
                <a:sym typeface="Wingdings 3" panose="05040102010807070707" pitchFamily="18" charset="2"/>
              </a:rPr>
              <a:t></a:t>
            </a:r>
            <a:r>
              <a:rPr lang="en-US" sz="2000" dirty="0" smtClean="0"/>
              <a:t> ___________</a:t>
            </a:r>
            <a:r>
              <a:rPr lang="en-US" sz="2000" dirty="0"/>
              <a:t>	[2]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iv</a:t>
            </a:r>
            <a:r>
              <a:rPr lang="en-US" sz="2000" dirty="0"/>
              <a:t>. </a:t>
            </a:r>
            <a:r>
              <a:rPr lang="en-US" sz="2000" dirty="0" smtClean="0"/>
              <a:t> Al</a:t>
            </a:r>
            <a:r>
              <a:rPr lang="en-US" sz="2000" baseline="30000" dirty="0" smtClean="0"/>
              <a:t>3</a:t>
            </a:r>
            <a:r>
              <a:rPr lang="en-US" sz="2000" dirty="0" smtClean="0"/>
              <a:t> +</a:t>
            </a:r>
            <a:r>
              <a:rPr lang="en-US" sz="2000" dirty="0">
                <a:sym typeface="Wingdings 3" panose="05040102010807070707" pitchFamily="18" charset="2"/>
              </a:rPr>
              <a:t> </a:t>
            </a:r>
            <a:r>
              <a:rPr lang="en-US" sz="2000" dirty="0" smtClean="0">
                <a:sym typeface="Wingdings 3" panose="05040102010807070707" pitchFamily="18" charset="2"/>
              </a:rPr>
              <a:t>___________  ____________</a:t>
            </a:r>
            <a:r>
              <a:rPr lang="en-US" sz="2000" dirty="0"/>
              <a:t>	</a:t>
            </a:r>
            <a:r>
              <a:rPr lang="en-US" sz="2000" dirty="0" smtClean="0"/>
              <a:t>[1]</a:t>
            </a:r>
            <a:endParaRPr lang="en-US" sz="2000" dirty="0"/>
          </a:p>
          <a:p>
            <a:pPr>
              <a:buClr>
                <a:srgbClr val="C00000"/>
              </a:buClr>
              <a:tabLst>
                <a:tab pos="8435975" algn="r"/>
              </a:tabLst>
            </a:pPr>
            <a:r>
              <a:rPr lang="en-US" sz="2000" b="1" dirty="0" smtClean="0"/>
              <a:t>Extension</a:t>
            </a:r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7797800" algn="l"/>
              </a:tabLst>
            </a:pPr>
            <a:r>
              <a:rPr lang="en-US" sz="2000" dirty="0" smtClean="0"/>
              <a:t>Write </a:t>
            </a:r>
            <a:r>
              <a:rPr lang="en-US" sz="2000" dirty="0"/>
              <a:t>half-equations for these reactions at a graphite </a:t>
            </a:r>
            <a:r>
              <a:rPr lang="en-US" sz="2000" dirty="0" smtClean="0"/>
              <a:t>electrode.</a:t>
            </a:r>
            <a:br>
              <a:rPr lang="en-US" sz="2000" dirty="0" smtClean="0"/>
            </a:br>
            <a:r>
              <a:rPr lang="en-US" sz="2000" dirty="0" smtClean="0"/>
              <a:t>a</a:t>
            </a:r>
            <a:r>
              <a:rPr lang="en-US" sz="2000" dirty="0"/>
              <a:t>. The conversion of hydroxide ions to oxygen and </a:t>
            </a:r>
            <a:r>
              <a:rPr lang="en-US" sz="2000" dirty="0" smtClean="0"/>
              <a:t>water.	[2]</a:t>
            </a:r>
            <a:br>
              <a:rPr lang="en-US" sz="2000" dirty="0" smtClean="0"/>
            </a:br>
            <a:r>
              <a:rPr lang="en-US" sz="2000" dirty="0" smtClean="0"/>
              <a:t>b</a:t>
            </a:r>
            <a:r>
              <a:rPr lang="en-US" sz="2000" dirty="0"/>
              <a:t>. The conversion of oxide ions to oxygen molecules</a:t>
            </a:r>
            <a:r>
              <a:rPr lang="en-US" sz="2000" dirty="0" smtClean="0"/>
              <a:t>.	[2]</a:t>
            </a:r>
          </a:p>
          <a:p>
            <a:pPr>
              <a:buClr>
                <a:srgbClr val="C00000"/>
              </a:buClr>
              <a:tabLst>
                <a:tab pos="8435975" algn="r"/>
              </a:tabLst>
            </a:pPr>
            <a:endParaRPr lang="en-US" sz="14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42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311467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8.4 – Workbook Questions</a:t>
            </a:r>
            <a:endParaRPr lang="en-GB" sz="4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39978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74025" algn="r"/>
              </a:tabLst>
            </a:pPr>
            <a:endParaRPr lang="en-US" sz="200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74025" algn="r"/>
              </a:tabLst>
            </a:pPr>
            <a:endParaRPr lang="en-US" sz="2000" dirty="0"/>
          </a:p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74025" algn="r"/>
              </a:tabLst>
            </a:pPr>
            <a:endParaRPr lang="en-US" sz="200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74025" algn="r"/>
              </a:tabLst>
            </a:pPr>
            <a:endParaRPr lang="en-US" sz="2000" dirty="0"/>
          </a:p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74025" algn="r"/>
              </a:tabLst>
            </a:pPr>
            <a:endParaRPr lang="en-US" sz="200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74025" algn="r"/>
              </a:tabLst>
            </a:pPr>
            <a:endParaRPr lang="en-US" sz="2000" dirty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 smtClean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 smtClean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 smtClean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 smtClean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 smtClean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1400" dirty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 smtClean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43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7175899" y="178507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233853" y="1150843"/>
            <a:ext cx="8586619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4988" indent="-534988">
              <a:buFont typeface="+mj-lt"/>
              <a:buAutoNum type="arabicPeriod"/>
              <a:tabLst>
                <a:tab pos="5745163" algn="r"/>
                <a:tab pos="8332788" algn="r"/>
              </a:tabLst>
            </a:pPr>
            <a:r>
              <a:rPr lang="en-US" b="1" dirty="0" smtClean="0"/>
              <a:t>a</a:t>
            </a:r>
            <a:r>
              <a:rPr lang="en-US" dirty="0" smtClean="0"/>
              <a:t> Brine </a:t>
            </a:r>
            <a:r>
              <a:rPr lang="en-US" dirty="0"/>
              <a:t>is </a:t>
            </a:r>
            <a:r>
              <a:rPr lang="en-US" dirty="0" err="1"/>
              <a:t>electrolysed</a:t>
            </a:r>
            <a:r>
              <a:rPr lang="en-US" dirty="0"/>
              <a:t> using titanium anodes and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nickel cathodes.</a:t>
            </a:r>
            <a:br>
              <a:rPr lang="en-US" dirty="0" smtClean="0"/>
            </a:br>
            <a:r>
              <a:rPr lang="en-US" dirty="0" err="1" smtClean="0"/>
              <a:t>i</a:t>
            </a:r>
            <a:r>
              <a:rPr lang="en-US" dirty="0"/>
              <a:t>. What is brine</a:t>
            </a:r>
            <a:r>
              <a:rPr lang="en-US" dirty="0" smtClean="0"/>
              <a:t>? _______________________	[1]</a:t>
            </a:r>
            <a:br>
              <a:rPr lang="en-US" dirty="0" smtClean="0"/>
            </a:br>
            <a:r>
              <a:rPr lang="en-US" dirty="0" smtClean="0"/>
              <a:t>ii</a:t>
            </a:r>
            <a:r>
              <a:rPr lang="en-US" dirty="0"/>
              <a:t>. Complete the overall equation for the reaction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during </a:t>
            </a:r>
            <a:r>
              <a:rPr lang="en-US" dirty="0"/>
              <a:t>this electrolysis. Include state </a:t>
            </a:r>
            <a:r>
              <a:rPr lang="en-US" dirty="0" smtClean="0"/>
              <a:t>symbols.</a:t>
            </a:r>
            <a:br>
              <a:rPr lang="en-US" dirty="0" smtClean="0"/>
            </a:br>
            <a:r>
              <a:rPr lang="en-US" dirty="0" smtClean="0"/>
              <a:t>2 _________ (_____) </a:t>
            </a:r>
            <a:r>
              <a:rPr lang="en-US" dirty="0"/>
              <a:t>+ </a:t>
            </a:r>
            <a:r>
              <a:rPr lang="en-US" dirty="0" smtClean="0"/>
              <a:t>2H</a:t>
            </a:r>
            <a:r>
              <a:rPr lang="en-US" baseline="-25000" dirty="0" smtClean="0"/>
              <a:t>2</a:t>
            </a:r>
            <a:r>
              <a:rPr lang="en-US" dirty="0" smtClean="0"/>
              <a:t>O (_______) </a:t>
            </a:r>
            <a:r>
              <a:rPr lang="en-US" dirty="0" smtClean="0">
                <a:sym typeface="Wingdings 3" panose="05040102010807070707" pitchFamily="18" charset="2"/>
              </a:rPr>
              <a:t></a:t>
            </a:r>
            <a:br>
              <a:rPr lang="en-US" dirty="0" smtClean="0">
                <a:sym typeface="Wingdings 3" panose="05040102010807070707" pitchFamily="18" charset="2"/>
              </a:rPr>
            </a:br>
            <a:r>
              <a:rPr lang="en-US" dirty="0" smtClean="0"/>
              <a:t>2NaOH (_____) + _________ (</a:t>
            </a:r>
            <a:r>
              <a:rPr lang="en-US" i="1" dirty="0"/>
              <a:t>g</a:t>
            </a:r>
            <a:r>
              <a:rPr lang="en-US" dirty="0"/>
              <a:t>) + </a:t>
            </a:r>
            <a:r>
              <a:rPr lang="en-US" dirty="0" smtClean="0"/>
              <a:t>H</a:t>
            </a:r>
            <a:r>
              <a:rPr lang="en-US" baseline="-25000" dirty="0" smtClean="0"/>
              <a:t>2</a:t>
            </a:r>
            <a:r>
              <a:rPr lang="en-US" dirty="0" smtClean="0"/>
              <a:t> (______) 	[2]</a:t>
            </a:r>
            <a:br>
              <a:rPr lang="en-US" dirty="0" smtClean="0"/>
            </a:br>
            <a:r>
              <a:rPr lang="en-US" b="1" dirty="0" smtClean="0"/>
              <a:t>b</a:t>
            </a:r>
            <a:r>
              <a:rPr lang="en-US" dirty="0" smtClean="0"/>
              <a:t> The </a:t>
            </a:r>
            <a:r>
              <a:rPr lang="en-US" dirty="0"/>
              <a:t>diagram shows a cell used for </a:t>
            </a:r>
            <a:r>
              <a:rPr lang="en-US" dirty="0" err="1"/>
              <a:t>electrolysing</a:t>
            </a:r>
            <a:r>
              <a:rPr lang="en-US" dirty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brine.</a:t>
            </a:r>
            <a:br>
              <a:rPr lang="en-US" dirty="0" smtClean="0"/>
            </a:br>
            <a:r>
              <a:rPr lang="en-US" dirty="0" err="1" smtClean="0"/>
              <a:t>i</a:t>
            </a:r>
            <a:r>
              <a:rPr lang="en-US" dirty="0"/>
              <a:t>. Give the names of the gases collected </a:t>
            </a:r>
            <a:r>
              <a:rPr lang="en-US" dirty="0" smtClean="0"/>
              <a:t>at</a:t>
            </a:r>
            <a:br>
              <a:rPr lang="en-US" dirty="0" smtClean="0"/>
            </a:br>
            <a:r>
              <a:rPr lang="en-US" dirty="0" smtClean="0"/>
              <a:t>	A ______________ D _____________________  [2]</a:t>
            </a:r>
            <a:br>
              <a:rPr lang="en-US" dirty="0" smtClean="0"/>
            </a:br>
            <a:r>
              <a:rPr lang="en-US" dirty="0" smtClean="0"/>
              <a:t>ii</a:t>
            </a:r>
            <a:r>
              <a:rPr lang="en-US" dirty="0"/>
              <a:t>. Which letter in the diagram represents the anode</a:t>
            </a:r>
            <a:r>
              <a:rPr lang="en-US" dirty="0" smtClean="0"/>
              <a:t>? ____________ 	[1]</a:t>
            </a:r>
            <a:br>
              <a:rPr lang="en-US" dirty="0" smtClean="0"/>
            </a:br>
            <a:r>
              <a:rPr lang="en-US" dirty="0" smtClean="0"/>
              <a:t>iii</a:t>
            </a:r>
            <a:r>
              <a:rPr lang="en-US" dirty="0"/>
              <a:t>. Explain why oxygen is not given off at the anode</a:t>
            </a:r>
            <a:r>
              <a:rPr lang="en-US" dirty="0" smtClean="0"/>
              <a:t>.	[2]</a:t>
            </a:r>
            <a:br>
              <a:rPr lang="en-US" dirty="0" smtClean="0"/>
            </a:br>
            <a:r>
              <a:rPr lang="en-US" dirty="0" smtClean="0"/>
              <a:t>iv Explain </a:t>
            </a:r>
            <a:r>
              <a:rPr lang="en-US" dirty="0"/>
              <a:t>why sodium is not given off at the cathode</a:t>
            </a:r>
            <a:r>
              <a:rPr lang="en-US" dirty="0" smtClean="0"/>
              <a:t>.	[2]</a:t>
            </a:r>
            <a:br>
              <a:rPr lang="en-US" dirty="0" smtClean="0"/>
            </a:br>
            <a:r>
              <a:rPr lang="en-US" dirty="0" smtClean="0"/>
              <a:t>v</a:t>
            </a:r>
            <a:r>
              <a:rPr lang="en-US" dirty="0"/>
              <a:t>. What substance is removed at C</a:t>
            </a:r>
            <a:r>
              <a:rPr lang="en-US" dirty="0" smtClean="0"/>
              <a:t>? 		[1]</a:t>
            </a:r>
            <a:br>
              <a:rPr lang="en-US" dirty="0" smtClean="0"/>
            </a:br>
            <a:r>
              <a:rPr lang="en-US" dirty="0" smtClean="0"/>
              <a:t>vi</a:t>
            </a:r>
            <a:r>
              <a:rPr lang="en-US" dirty="0"/>
              <a:t>. Explain why this substance is formed</a:t>
            </a:r>
            <a:r>
              <a:rPr lang="en-US" dirty="0" smtClean="0"/>
              <a:t>.		[3]</a:t>
            </a:r>
          </a:p>
          <a:p>
            <a:pPr>
              <a:tabLst>
                <a:tab pos="5745163" algn="r"/>
                <a:tab pos="8332788" algn="r"/>
              </a:tabLst>
            </a:pPr>
            <a:r>
              <a:rPr lang="en-US" b="1" dirty="0" smtClean="0"/>
              <a:t>Extension</a:t>
            </a:r>
            <a:endParaRPr lang="en-US" b="1" dirty="0"/>
          </a:p>
          <a:p>
            <a:pPr marL="342900" indent="-342900">
              <a:buFont typeface="+mj-lt"/>
              <a:buAutoNum type="arabicPeriod" startAt="2"/>
              <a:tabLst>
                <a:tab pos="5745163" algn="r"/>
                <a:tab pos="8332788" algn="r"/>
              </a:tabLst>
            </a:pPr>
            <a:r>
              <a:rPr lang="en-US" dirty="0" smtClean="0"/>
              <a:t>Write </a:t>
            </a:r>
            <a:r>
              <a:rPr lang="en-US" dirty="0"/>
              <a:t>half-equations for the reactions occurring at the anode and the cathode in this electrolysis cell. [4</a:t>
            </a:r>
            <a:r>
              <a:rPr lang="en-US" dirty="0" smtClean="0"/>
              <a:t>]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6176" y="1196752"/>
            <a:ext cx="2736304" cy="2602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53200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8.5 – Workbook Questions</a:t>
            </a:r>
            <a:endParaRPr lang="en-GB" sz="4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39978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74025" algn="r"/>
              </a:tabLst>
            </a:pPr>
            <a:endParaRPr lang="en-US" sz="200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74025" algn="r"/>
              </a:tabLst>
            </a:pPr>
            <a:endParaRPr lang="en-US" sz="2000" dirty="0"/>
          </a:p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74025" algn="r"/>
              </a:tabLst>
            </a:pPr>
            <a:endParaRPr lang="en-US" sz="200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74025" algn="r"/>
              </a:tabLst>
            </a:pPr>
            <a:endParaRPr lang="en-US" sz="2000" dirty="0"/>
          </a:p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74025" algn="r"/>
              </a:tabLst>
            </a:pPr>
            <a:endParaRPr lang="en-US" sz="200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74025" algn="r"/>
              </a:tabLst>
            </a:pPr>
            <a:endParaRPr lang="en-US" sz="2000" dirty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 smtClean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 smtClean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 smtClean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 smtClean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 smtClean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1400" dirty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 smtClean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33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7175899" y="178507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233853" y="1150843"/>
            <a:ext cx="85866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263" indent="-449263">
              <a:buFont typeface="+mj-lt"/>
              <a:buAutoNum type="arabicPeriod"/>
              <a:tabLst>
                <a:tab pos="5745163" algn="r"/>
                <a:tab pos="8332788" algn="r"/>
              </a:tabLst>
            </a:pPr>
            <a:r>
              <a:rPr lang="en-US" smtClean="0"/>
              <a:t>Copper(</a:t>
            </a:r>
            <a:r>
              <a:rPr lang="en-US" dirty="0" err="1" smtClean="0"/>
              <a:t>ll</a:t>
            </a:r>
            <a:r>
              <a:rPr lang="en-US" dirty="0"/>
              <a:t>) sulfate can be </a:t>
            </a:r>
            <a:r>
              <a:rPr lang="en-US" dirty="0" err="1"/>
              <a:t>electrolysed</a:t>
            </a:r>
            <a:r>
              <a:rPr lang="en-US" dirty="0"/>
              <a:t> using graphite electrodes or copper electrodes. Complete the table to show what happens at each electrode and to the electrolyte.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7676035"/>
              </p:ext>
            </p:extLst>
          </p:nvPr>
        </p:nvGraphicFramePr>
        <p:xfrm>
          <a:off x="233853" y="2119605"/>
          <a:ext cx="8586618" cy="4485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81963"/>
                <a:gridCol w="3042449"/>
                <a:gridCol w="2862206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happens....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using graphite electrodes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using copper electrodes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the mass of the electrodes?</a:t>
                      </a:r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Anode:</a:t>
                      </a:r>
                    </a:p>
                    <a:p>
                      <a:endParaRPr lang="en-IE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Cathode:</a:t>
                      </a:r>
                    </a:p>
                    <a:p>
                      <a:endParaRPr lang="en-IE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n-IE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Anode:</a:t>
                      </a:r>
                    </a:p>
                    <a:p>
                      <a:endParaRPr lang="en-IE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Cathode:</a:t>
                      </a:r>
                    </a:p>
                    <a:p>
                      <a:endParaRPr lang="en-IE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n-IE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the appearance of the electrodes during electrolysis?</a:t>
                      </a:r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Anode:</a:t>
                      </a:r>
                    </a:p>
                    <a:p>
                      <a:endParaRPr lang="en-IE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Cathode:</a:t>
                      </a:r>
                    </a:p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Anode:</a:t>
                      </a:r>
                    </a:p>
                    <a:p>
                      <a:endParaRPr lang="en-IE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Cathode:</a:t>
                      </a:r>
                    </a:p>
                    <a:p>
                      <a:endParaRPr lang="en-IE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the electrolyte?</a:t>
                      </a:r>
                    </a:p>
                    <a:p>
                      <a:r>
                        <a:rPr lang="en-US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(Give any observations.)</a:t>
                      </a:r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Anode:</a:t>
                      </a:r>
                    </a:p>
                    <a:p>
                      <a:endParaRPr lang="en-IE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Cathode:</a:t>
                      </a:r>
                    </a:p>
                    <a:p>
                      <a:endParaRPr lang="en-IE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Anode:</a:t>
                      </a:r>
                    </a:p>
                    <a:p>
                      <a:endParaRPr lang="en-IE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Cathode:</a:t>
                      </a:r>
                    </a:p>
                    <a:p>
                      <a:endParaRPr lang="en-IE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552062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Grade Descriptors – Grade C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770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dirty="0"/>
              <a:t>To achieve a </a:t>
            </a:r>
            <a:r>
              <a:rPr lang="en-US" sz="2000" b="1" dirty="0"/>
              <a:t>Grade C</a:t>
            </a:r>
            <a:r>
              <a:rPr lang="en-US" sz="2000" dirty="0"/>
              <a:t>, a candidate will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recall and communicate secure knowledge and understanding of scientific phenomena, facts, </a:t>
            </a:r>
            <a:r>
              <a:rPr lang="en-US" sz="2000" dirty="0" smtClean="0"/>
              <a:t>laws, definitions</a:t>
            </a:r>
            <a:r>
              <a:rPr lang="en-US" sz="2000" dirty="0"/>
              <a:t>, concepts and theories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apply </a:t>
            </a:r>
            <a:r>
              <a:rPr lang="en-US" sz="2000" dirty="0"/>
              <a:t>scientific concepts and theories to present simple explanations of familiar and some </a:t>
            </a:r>
            <a:r>
              <a:rPr lang="en-US" sz="2000" dirty="0" smtClean="0"/>
              <a:t>unfamiliar phenomena</a:t>
            </a:r>
            <a:r>
              <a:rPr lang="en-US" sz="2000" dirty="0"/>
              <a:t>, to solve straightforward problems involving several stages, and to make </a:t>
            </a:r>
            <a:r>
              <a:rPr lang="en-US" sz="2000" dirty="0" smtClean="0"/>
              <a:t>detailed predictions </a:t>
            </a:r>
            <a:r>
              <a:rPr lang="en-US" sz="2000" dirty="0"/>
              <a:t>and simple hypotheses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communicate </a:t>
            </a:r>
            <a:r>
              <a:rPr lang="en-US" sz="2000" dirty="0"/>
              <a:t>and present scientific ideas, observations and data using a wide range of </a:t>
            </a:r>
            <a:r>
              <a:rPr lang="en-US" sz="2000" dirty="0" smtClean="0"/>
              <a:t>scientific terminology </a:t>
            </a:r>
            <a:r>
              <a:rPr lang="en-US" sz="2000" dirty="0"/>
              <a:t>and conventions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select </a:t>
            </a:r>
            <a:r>
              <a:rPr lang="en-US" sz="2000" dirty="0"/>
              <a:t>and process information from a given source, and use it to draw simple conclusions and state </a:t>
            </a:r>
            <a:r>
              <a:rPr lang="en-US" sz="2000" dirty="0" smtClean="0"/>
              <a:t>the scientific</a:t>
            </a:r>
            <a:r>
              <a:rPr lang="en-US" sz="2000" dirty="0"/>
              <a:t>, technological, social, economic or environmental implications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solve </a:t>
            </a:r>
            <a:r>
              <a:rPr lang="en-US" sz="2000" dirty="0"/>
              <a:t>problems involving more than one step, but with a limited range of variables or using familiar methods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analyse </a:t>
            </a:r>
            <a:r>
              <a:rPr lang="en-US" sz="2000" dirty="0"/>
              <a:t>data to identify a pattern or trend, and select appropriate data to justify a conclusion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select</a:t>
            </a:r>
            <a:r>
              <a:rPr lang="en-US" sz="2000" dirty="0"/>
              <a:t>, describe and evaluate techniques for a range of scientific operations and laboratory procedures.</a:t>
            </a:r>
          </a:p>
        </p:txBody>
      </p:sp>
    </p:spTree>
    <p:extLst>
      <p:ext uri="{BB962C8B-B14F-4D97-AF65-F5344CB8AC3E}">
        <p14:creationId xmlns:p14="http://schemas.microsoft.com/office/powerpoint/2010/main" val="369446225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8.5 – Workbook Questions</a:t>
            </a:r>
            <a:endParaRPr lang="en-GB" sz="4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39978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74025" algn="r"/>
              </a:tabLst>
            </a:pPr>
            <a:endParaRPr lang="en-US" sz="200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74025" algn="r"/>
              </a:tabLst>
            </a:pPr>
            <a:endParaRPr lang="en-US" sz="2000" dirty="0"/>
          </a:p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74025" algn="r"/>
              </a:tabLst>
            </a:pPr>
            <a:endParaRPr lang="en-US" sz="200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74025" algn="r"/>
              </a:tabLst>
            </a:pPr>
            <a:endParaRPr lang="en-US" sz="2000" dirty="0"/>
          </a:p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74025" algn="r"/>
              </a:tabLst>
            </a:pPr>
            <a:endParaRPr lang="en-US" sz="200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74025" algn="r"/>
              </a:tabLst>
            </a:pPr>
            <a:endParaRPr lang="en-US" sz="2000" dirty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 smtClean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 smtClean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 smtClean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 smtClean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 smtClean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1400" dirty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 smtClean="0"/>
          </a:p>
          <a:p>
            <a:pPr>
              <a:buClr>
                <a:srgbClr val="C00000"/>
              </a:buClr>
              <a:tabLst>
                <a:tab pos="8074025" algn="r"/>
              </a:tabLst>
            </a:pPr>
            <a:endParaRPr lang="en-US" sz="20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33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39280" y="6165305"/>
            <a:ext cx="43204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233853" y="1225490"/>
            <a:ext cx="5994331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263" indent="-449263">
              <a:buFont typeface="+mj-lt"/>
              <a:buAutoNum type="arabicPeriod" startAt="2"/>
              <a:tabLst>
                <a:tab pos="5745163" algn="r"/>
                <a:tab pos="8332788" algn="r"/>
              </a:tabLst>
            </a:pPr>
            <a:r>
              <a:rPr lang="en-US" sz="2100" dirty="0" smtClean="0"/>
              <a:t>A </a:t>
            </a:r>
            <a:r>
              <a:rPr lang="en-US" sz="2100" dirty="0"/>
              <a:t>nickel jug can be electroplated with silver. Look at the diagram on the right and then answer the </a:t>
            </a:r>
            <a:r>
              <a:rPr lang="en-US" sz="2100" dirty="0" smtClean="0"/>
              <a:t>questions.</a:t>
            </a:r>
            <a:br>
              <a:rPr lang="en-US" sz="2100" dirty="0" smtClean="0"/>
            </a:br>
            <a:r>
              <a:rPr lang="en-US" sz="2100" dirty="0" smtClean="0"/>
              <a:t>a</a:t>
            </a:r>
            <a:r>
              <a:rPr lang="en-US" sz="2100" dirty="0"/>
              <a:t>. On the diagram label the anode A, the cathode C, and the electrolyte E. </a:t>
            </a:r>
            <a:r>
              <a:rPr lang="en-US" sz="2100" dirty="0" smtClean="0"/>
              <a:t>	[2]</a:t>
            </a:r>
            <a:br>
              <a:rPr lang="en-US" sz="2100" dirty="0" smtClean="0"/>
            </a:br>
            <a:r>
              <a:rPr lang="en-US" sz="2100" dirty="0" smtClean="0"/>
              <a:t>b</a:t>
            </a:r>
            <a:r>
              <a:rPr lang="en-US" sz="2100" dirty="0"/>
              <a:t>. Describe and explain what happens to the cathode as the electroplating </a:t>
            </a:r>
            <a:r>
              <a:rPr lang="en-US" sz="2100" dirty="0" smtClean="0"/>
              <a:t>proceeds.	[4]</a:t>
            </a:r>
          </a:p>
          <a:p>
            <a:pPr>
              <a:tabLst>
                <a:tab pos="5745163" algn="r"/>
                <a:tab pos="8332788" algn="r"/>
              </a:tabLst>
            </a:pPr>
            <a:r>
              <a:rPr lang="en-US" sz="2100" b="1" dirty="0" smtClean="0"/>
              <a:t>Extension</a:t>
            </a:r>
            <a:endParaRPr lang="en-US" sz="2100" b="1" dirty="0"/>
          </a:p>
          <a:p>
            <a:pPr marL="449263" indent="-449263">
              <a:buFont typeface="+mj-lt"/>
              <a:buAutoNum type="arabicPeriod" startAt="3"/>
              <a:tabLst>
                <a:tab pos="5745163" algn="r"/>
                <a:tab pos="8332788" algn="r"/>
              </a:tabLst>
            </a:pPr>
            <a:r>
              <a:rPr lang="en-US" sz="2100" dirty="0" smtClean="0"/>
              <a:t>Write </a:t>
            </a:r>
            <a:r>
              <a:rPr lang="en-US" sz="2100" dirty="0"/>
              <a:t>ionic equations for the reactions </a:t>
            </a:r>
            <a:r>
              <a:rPr lang="en-US" sz="2100" dirty="0" smtClean="0"/>
              <a:t>at:</a:t>
            </a:r>
            <a:br>
              <a:rPr lang="en-US" sz="2100" dirty="0" smtClean="0"/>
            </a:br>
            <a:r>
              <a:rPr lang="en-US" sz="2100" dirty="0" smtClean="0"/>
              <a:t>a</a:t>
            </a:r>
            <a:r>
              <a:rPr lang="en-US" sz="2100" dirty="0"/>
              <a:t>. the anode when aqueous copper(</a:t>
            </a:r>
            <a:r>
              <a:rPr lang="en-US" sz="2100" dirty="0" err="1"/>
              <a:t>ll</a:t>
            </a:r>
            <a:r>
              <a:rPr lang="en-US" sz="2100" dirty="0"/>
              <a:t>) sulfate is </a:t>
            </a:r>
            <a:r>
              <a:rPr lang="en-US" sz="2100" dirty="0" err="1"/>
              <a:t>electrolysed</a:t>
            </a:r>
            <a:r>
              <a:rPr lang="en-US" sz="2100" dirty="0"/>
              <a:t> using </a:t>
            </a:r>
            <a:r>
              <a:rPr lang="en-US" sz="2100" dirty="0" smtClean="0"/>
              <a:t>graphite electrodes.	[2]</a:t>
            </a:r>
            <a:br>
              <a:rPr lang="en-US" sz="2100" dirty="0" smtClean="0"/>
            </a:br>
            <a:r>
              <a:rPr lang="en-US" sz="2100" dirty="0" smtClean="0"/>
              <a:t>b</a:t>
            </a:r>
            <a:r>
              <a:rPr lang="en-US" sz="2100" dirty="0"/>
              <a:t>. the cathode when an object is electroplated with nickel. (You will have to find out the usual charge on nickel ions to answer this question</a:t>
            </a:r>
            <a:r>
              <a:rPr lang="en-US" sz="2100" dirty="0" smtClean="0"/>
              <a:t>.	[2]	</a:t>
            </a:r>
            <a:endParaRPr lang="en-US" sz="21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54414" y="1248497"/>
            <a:ext cx="2238066" cy="3836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15438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Grade Descriptors – Grade F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455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50" dirty="0"/>
              <a:t>To achieve a </a:t>
            </a:r>
            <a:r>
              <a:rPr lang="en-US" sz="2050" b="1" dirty="0"/>
              <a:t>Grade F</a:t>
            </a:r>
            <a:r>
              <a:rPr lang="en-US" sz="2050" dirty="0"/>
              <a:t>, a candidate will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/>
              <a:t>recall and communicate limited knowledge and understanding of scientific phenomena, facts, </a:t>
            </a:r>
            <a:r>
              <a:rPr lang="en-US" sz="2050" dirty="0" smtClean="0"/>
              <a:t>laws, definitions</a:t>
            </a:r>
            <a:r>
              <a:rPr lang="en-US" sz="2050" dirty="0"/>
              <a:t>, concepts and theories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apply </a:t>
            </a:r>
            <a:r>
              <a:rPr lang="en-US" sz="2050" dirty="0"/>
              <a:t>a limited range of scientific facts and concepts to give basic explanations of familiar </a:t>
            </a:r>
            <a:r>
              <a:rPr lang="en-US" sz="2050" dirty="0" smtClean="0"/>
              <a:t>phenomena, to </a:t>
            </a:r>
            <a:r>
              <a:rPr lang="en-US" sz="2050" dirty="0"/>
              <a:t>solve straightforward problems and make simple predictions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communicate </a:t>
            </a:r>
            <a:r>
              <a:rPr lang="en-US" sz="2050" dirty="0"/>
              <a:t>and present simple scientific ideas, observations and data using a limited range </a:t>
            </a:r>
            <a:r>
              <a:rPr lang="en-US" sz="2050" dirty="0" smtClean="0"/>
              <a:t>of scientific </a:t>
            </a:r>
            <a:r>
              <a:rPr lang="en-US" sz="2050" dirty="0"/>
              <a:t>terminology and conventions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select </a:t>
            </a:r>
            <a:r>
              <a:rPr lang="en-US" sz="2050" dirty="0"/>
              <a:t>a single piece of information from a given source, and use it to support a given </a:t>
            </a:r>
            <a:r>
              <a:rPr lang="en-US" sz="2050" dirty="0" smtClean="0"/>
              <a:t>conclusion, and </a:t>
            </a:r>
            <a:r>
              <a:rPr lang="en-US" sz="2050" dirty="0"/>
              <a:t>to make links between scientific information and its scientific, technological, social, economic </a:t>
            </a:r>
            <a:r>
              <a:rPr lang="en-US" sz="2050" dirty="0" smtClean="0"/>
              <a:t>or environmental </a:t>
            </a:r>
            <a:r>
              <a:rPr lang="en-US" sz="2050" dirty="0"/>
              <a:t>implications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solve </a:t>
            </a:r>
            <a:r>
              <a:rPr lang="en-US" sz="2050" dirty="0"/>
              <a:t>problems involving more than one step if structured help is given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analyse </a:t>
            </a:r>
            <a:r>
              <a:rPr lang="en-US" sz="2050" dirty="0"/>
              <a:t>data to identify a pattern or trend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select</a:t>
            </a:r>
            <a:r>
              <a:rPr lang="en-US" sz="2050" dirty="0"/>
              <a:t>, describe and evaluate techniques for a limited range of scientific operations and </a:t>
            </a:r>
            <a:r>
              <a:rPr lang="en-US" sz="2050" dirty="0" smtClean="0"/>
              <a:t>laboratory procedures</a:t>
            </a:r>
            <a:r>
              <a:rPr lang="en-US" sz="205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300698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3 - Assessment Objectives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/>
              <a:t>AO1: Knowledge with understanding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Candidates should be able to demonstrate knowledge and understanding of: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phenomena, facts, laws, definitions, concepts and theories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vocabulary, terminology and conventions (including symbols, quantities and units)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instruments and apparatus, including techniques of operation and aspects of safety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and technological applications with their social, economic and environmental implications.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Syllabus content defines the factual material that candidates may be required to recall and </a:t>
            </a:r>
            <a:r>
              <a:rPr lang="en-US" sz="1900" dirty="0" smtClean="0"/>
              <a:t>explain. Candidates </a:t>
            </a:r>
            <a:r>
              <a:rPr lang="en-US" sz="1900" dirty="0"/>
              <a:t>will also be asked questions which require them to apply this material to unfamiliar contexts </a:t>
            </a:r>
            <a:r>
              <a:rPr lang="en-US" sz="1900" dirty="0" smtClean="0"/>
              <a:t>and to </a:t>
            </a:r>
            <a:r>
              <a:rPr lang="en-US" sz="1900" dirty="0"/>
              <a:t>apply knowledge from one area of the syllabus to another.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Questions testing this objective will often begin with one of the following words: define, state, </a:t>
            </a:r>
            <a:r>
              <a:rPr lang="en-US" sz="1900" dirty="0" smtClean="0"/>
              <a:t>describe, explain </a:t>
            </a:r>
            <a:r>
              <a:rPr lang="en-US" sz="1900" dirty="0"/>
              <a:t>(using your knowledge and understanding) or outline (see the Glossary of terms used in </a:t>
            </a:r>
            <a:r>
              <a:rPr lang="en-US" sz="1900" dirty="0" smtClean="0"/>
              <a:t>science papers).</a:t>
            </a:r>
            <a:endParaRPr lang="en-US" sz="1900" dirty="0"/>
          </a:p>
        </p:txBody>
      </p:sp>
    </p:spTree>
    <p:extLst>
      <p:ext uri="{BB962C8B-B14F-4D97-AF65-F5344CB8AC3E}">
        <p14:creationId xmlns:p14="http://schemas.microsoft.com/office/powerpoint/2010/main" val="42361434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3 - Assessment </a:t>
            </a:r>
            <a:r>
              <a:rPr lang="en-GB" sz="4000" dirty="0" smtClean="0"/>
              <a:t>Objectives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560" b="1" dirty="0" smtClean="0"/>
              <a:t>AO2</a:t>
            </a:r>
            <a:r>
              <a:rPr lang="en-US" sz="1560" b="1" dirty="0"/>
              <a:t>: Handling information and problem solving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Candidates should be able, in words or using other written forms of presentation (i.e. symbolic, </a:t>
            </a:r>
            <a:r>
              <a:rPr lang="en-US" sz="1560" dirty="0" smtClean="0"/>
              <a:t>graphical and </a:t>
            </a:r>
            <a:r>
              <a:rPr lang="en-US" sz="1560" dirty="0"/>
              <a:t>numerical), to: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locate</a:t>
            </a:r>
            <a:r>
              <a:rPr lang="en-US" sz="1560" dirty="0"/>
              <a:t>, select, organise and present information from a variety of sources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translate </a:t>
            </a:r>
            <a:r>
              <a:rPr lang="en-US" sz="1560" dirty="0"/>
              <a:t>information from one form to another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manipulate </a:t>
            </a:r>
            <a:r>
              <a:rPr lang="en-US" sz="1560" dirty="0"/>
              <a:t>numerical and other data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use </a:t>
            </a:r>
            <a:r>
              <a:rPr lang="en-US" sz="1560" dirty="0"/>
              <a:t>information to identify patterns, report trends and draw inferences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present </a:t>
            </a:r>
            <a:r>
              <a:rPr lang="en-US" sz="1560" dirty="0"/>
              <a:t>reasoned explanations for phenomena, patterns and relationships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make </a:t>
            </a:r>
            <a:r>
              <a:rPr lang="en-US" sz="1560" dirty="0"/>
              <a:t>predictions and hypotheses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solve </a:t>
            </a:r>
            <a:r>
              <a:rPr lang="en-US" sz="1560" dirty="0"/>
              <a:t>problems, including some of a quantitative nature.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Questions testing these skills may be based on information that is unfamiliar to candidates, requiring </a:t>
            </a:r>
            <a:r>
              <a:rPr lang="en-US" sz="1560" dirty="0" smtClean="0"/>
              <a:t>them to </a:t>
            </a:r>
            <a:r>
              <a:rPr lang="en-US" sz="1560" dirty="0"/>
              <a:t>apply the principles and concepts from the syllabus to a new situation, in a logical, deductive way.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Questions testing these skills will often begin with one of the following words: predict, suggest, calculate </a:t>
            </a:r>
            <a:r>
              <a:rPr lang="en-US" sz="1560" dirty="0" smtClean="0"/>
              <a:t>or determine </a:t>
            </a:r>
            <a:r>
              <a:rPr lang="en-US" sz="1560" dirty="0"/>
              <a:t>(see the Glossary of terms used in science papers</a:t>
            </a:r>
            <a:r>
              <a:rPr lang="en-US" sz="1560" dirty="0" smtClean="0"/>
              <a:t>).</a:t>
            </a:r>
          </a:p>
          <a:p>
            <a:pPr>
              <a:buClr>
                <a:srgbClr val="0070C0"/>
              </a:buClr>
            </a:pPr>
            <a:r>
              <a:rPr lang="en-US" sz="1560" b="1" dirty="0"/>
              <a:t>AO3: Experimental skills and investigations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Candidates should be able to: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demonstrate knowledge of how to safely use techniques, apparatus and materials (including following a sequence of instructions where appropriate)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plan experiments and investigations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make and record observations, measurements and estimates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interpret and evaluate experimental observations and data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evaluate methods and suggest possible improvements</a:t>
            </a:r>
            <a:r>
              <a:rPr lang="en-US" sz="1560" dirty="0" smtClean="0"/>
              <a:t>.</a:t>
            </a:r>
            <a:endParaRPr lang="en-US" sz="1560" dirty="0"/>
          </a:p>
        </p:txBody>
      </p:sp>
    </p:spTree>
    <p:extLst>
      <p:ext uri="{BB962C8B-B14F-4D97-AF65-F5344CB8AC3E}">
        <p14:creationId xmlns:p14="http://schemas.microsoft.com/office/powerpoint/2010/main" val="9065394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7.0&quot;&gt;&lt;object type=&quot;1&quot; unique_id=&quot;10001&quot;&gt;&lt;object type=&quot;2&quot; unique_id=&quot;10045&quot;&gt;&lt;object type=&quot;3&quot; unique_id=&quot;10046&quot;&gt;&lt;property id=&quot;20148&quot; value=&quot;5&quot;/&gt;&lt;property id=&quot;20300&quot; value=&quot;Slide 1 - &amp;quot;Welcome&amp;quot;&quot;/&gt;&lt;property id=&quot;20307&quot; value=&quot;256&quot;/&gt;&lt;/object&gt;&lt;object type=&quot;3&quot; unique_id=&quot;10047&quot;&gt;&lt;property id=&quot;20148&quot; value=&quot;5&quot;/&gt;&lt;property id=&quot;20300&quot; value=&quot;Slide 2 - &amp;quot;Assignment Scenario&amp;quot;&quot;/&gt;&lt;property id=&quot;20307&quot; value=&quot;258&quot;/&gt;&lt;/object&gt;&lt;object type=&quot;3&quot; unique_id=&quot;10048&quot;&gt;&lt;property id=&quot;20148&quot; value=&quot;5&quot;/&gt;&lt;property id=&quot;20300&quot; value=&quot;Slide 3 - &amp;quot;Excel Sales Scenario&amp;quot;&quot;/&gt;&lt;property id=&quot;20307&quot; value=&quot;286&quot;/&gt;&lt;/object&gt;&lt;object type=&quot;3&quot; unique_id=&quot;10049&quot;&gt;&lt;property id=&quot;20148&quot; value=&quot;5&quot;/&gt;&lt;property id=&quot;20300&quot; value=&quot;Slide 4 - &amp;quot;Task 1 – Excel Sales Spreadsheet&amp;quot;&quot;/&gt;&lt;property id=&quot;20307&quot; value=&quot;287&quot;/&gt;&lt;/object&gt;&lt;object type=&quot;3&quot; unique_id=&quot;10050&quot;&gt;&lt;property id=&quot;20148&quot; value=&quot;5&quot;/&gt;&lt;property id=&quot;20300&quot; value=&quot;Slide 5 - &amp;quot;Task 2 – Excel Sales Spreadsheet&amp;quot;&quot;/&gt;&lt;property id=&quot;20307&quot; value=&quot;288&quot;/&gt;&lt;/object&gt;&lt;object type=&quot;3&quot; unique_id=&quot;10051&quot;&gt;&lt;property id=&quot;20148&quot; value=&quot;5&quot;/&gt;&lt;property id=&quot;20300&quot; value=&quot;Slide 6 - &amp;quot;Task 3 – Excel Sales Spreadsheet&amp;quot;&quot;/&gt;&lt;property id=&quot;20307&quot; value=&quot;289&quot;/&gt;&lt;/object&gt;&lt;object type=&quot;3&quot; unique_id=&quot;10052&quot;&gt;&lt;property id=&quot;20148&quot; value=&quot;5&quot;/&gt;&lt;property id=&quot;20300&quot; value=&quot;Slide 7 - &amp;quot;Task 4 – Excel Sales Spreadsheet&amp;quot;&quot;/&gt;&lt;property id=&quot;20307&quot; value=&quot;290&quot;/&gt;&lt;/object&gt;&lt;object type=&quot;3&quot; unique_id=&quot;10053&quot;&gt;&lt;property id=&quot;20148&quot; value=&quot;5&quot;/&gt;&lt;property id=&quot;20300&quot; value=&quot;Slide 8 - &amp;quot;Task 5 – Excel Sales Spreadsheet&amp;quot;&quot;/&gt;&lt;property id=&quot;20307&quot; value=&quot;291&quot;/&gt;&lt;/object&gt;&lt;object type=&quot;3&quot; unique_id=&quot;10054&quot;&gt;&lt;property id=&quot;20148&quot; value=&quot;5&quot;/&gt;&lt;property id=&quot;20300&quot; value=&quot;Slide 9 - &amp;quot;Task 6 – Excel Sales Spreadsheet&amp;quot;&quot;/&gt;&lt;property id=&quot;20307&quot; value=&quot;292&quot;/&gt;&lt;/object&gt;&lt;object type=&quot;3&quot; unique_id=&quot;10055&quot;&gt;&lt;property id=&quot;20148&quot; value=&quot;5&quot;/&gt;&lt;property id=&quot;20300&quot; value=&quot;Slide 10 - &amp;quot;Task 7 – Excel Sales Spreadsheet&amp;quot;&quot;/&gt;&lt;property id=&quot;20307&quot; value=&quot;294&quot;/&gt;&lt;/object&gt;&lt;object type=&quot;3&quot; unique_id=&quot;10056&quot;&gt;&lt;property id=&quot;20148&quot; value=&quot;5&quot;/&gt;&lt;property id=&quot;20300&quot; value=&quot;Slide 11 - &amp;quot;Task 8 – Excel Sales Spreadsheet&amp;quot;&quot;/&gt;&lt;property id=&quot;20307&quot; value=&quot;295&quot;/&gt;&lt;/object&gt;&lt;object type=&quot;3&quot; unique_id=&quot;10057&quot;&gt;&lt;property id=&quot;20148&quot; value=&quot;5&quot;/&gt;&lt;property id=&quot;20300&quot; value=&quot;Slide 12 - &amp;quot;Excel Tutorials – Click to View&amp;quot;&quot;/&gt;&lt;property id=&quot;20307&quot; value=&quot;332&quot;/&gt;&lt;/object&gt;&lt;object type=&quot;3&quot; unique_id=&quot;10058&quot;&gt;&lt;property id=&quot;20148&quot; value=&quot;5&quot;/&gt;&lt;property id=&quot;20300&quot; value=&quot;Slide 13 - &amp;quot;Excel Sales – Assessment (St/Ex/Ad)&amp;quot;&quot;/&gt;&lt;property id=&quot;20307&quot; value=&quot;297&quot;/&gt;&lt;/object&gt;&lt;object type=&quot;3&quot; unique_id=&quot;10059&quot;&gt;&lt;property id=&quot;20148&quot; value=&quot;5&quot;/&gt;&lt;property id=&quot;20300&quot; value=&quot;Slide 14 - &amp;quot;Excel Bookings Scenario&amp;quot;&quot;/&gt;&lt;property id=&quot;20307&quot; value=&quot;299&quot;/&gt;&lt;/object&gt;&lt;object type=&quot;3&quot; unique_id=&quot;10060&quot;&gt;&lt;property id=&quot;20148&quot; value=&quot;5&quot;/&gt;&lt;property id=&quot;20300&quot; value=&quot;Slide 15 - &amp;quot;Task 1 – Excel Bookings Spreadsheet&amp;quot;&quot;/&gt;&lt;property id=&quot;20307&quot; value=&quot;300&quot;/&gt;&lt;/object&gt;&lt;object type=&quot;3&quot; unique_id=&quot;10061&quot;&gt;&lt;property id=&quot;20148&quot; value=&quot;5&quot;/&gt;&lt;property id=&quot;20300&quot; value=&quot;Slide 16 - &amp;quot;Task 2 – Excel Bookings Spreadsheet&amp;quot;&quot;/&gt;&lt;property id=&quot;20307&quot; value=&quot;301&quot;/&gt;&lt;/object&gt;&lt;object type=&quot;3&quot; unique_id=&quot;10062&quot;&gt;&lt;property id=&quot;20148&quot; value=&quot;5&quot;/&gt;&lt;property id=&quot;20300&quot; value=&quot;Slide 17 - &amp;quot;Task 3 – Excel Bookings Spreadsheet&amp;quot;&quot;/&gt;&lt;property id=&quot;20307&quot; value=&quot;302&quot;/&gt;&lt;/object&gt;&lt;object type=&quot;3&quot; unique_id=&quot;10063&quot;&gt;&lt;property id=&quot;20148&quot; value=&quot;5&quot;/&gt;&lt;property id=&quot;20300&quot; value=&quot;Slide 18 - &amp;quot;Task 4 – Excel Bookings Spreadsheet&amp;quot;&quot;/&gt;&lt;property id=&quot;20307&quot; value=&quot;309&quot;/&gt;&lt;/object&gt;&lt;object type=&quot;3&quot; unique_id=&quot;10064&quot;&gt;&lt;property id=&quot;20148&quot; value=&quot;5&quot;/&gt;&lt;property id=&quot;20300&quot; value=&quot;Slide 19 - &amp;quot;Task 5 – Excel Bookings Spreadsheet&amp;quot;&quot;/&gt;&lt;property id=&quot;20307&quot; value=&quot;304&quot;/&gt;&lt;/object&gt;&lt;object type=&quot;3&quot; unique_id=&quot;10065&quot;&gt;&lt;property id=&quot;20148&quot; value=&quot;5&quot;/&gt;&lt;property id=&quot;20300&quot; value=&quot;Slide 20 - &amp;quot;Task 6 – Excel Bookings Spreadsheet&amp;quot;&quot;/&gt;&lt;property id=&quot;20307&quot; value=&quot;305&quot;/&gt;&lt;/object&gt;&lt;object type=&quot;3&quot; unique_id=&quot;10066&quot;&gt;&lt;property id=&quot;20148&quot; value=&quot;5&quot;/&gt;&lt;property id=&quot;20300&quot; value=&quot;Slide 21 - &amp;quot;Task 7 – Excel Bookings Spreadsheet&amp;quot;&quot;/&gt;&lt;property id=&quot;20307&quot; value=&quot;306&quot;/&gt;&lt;/object&gt;&lt;object type=&quot;3&quot; unique_id=&quot;10067&quot;&gt;&lt;property id=&quot;20148&quot; value=&quot;5&quot;/&gt;&lt;property id=&quot;20300&quot; value=&quot;Slide 22 - &amp;quot;Task 8 – Excel Bookings Spreadsheet&amp;quot;&quot;/&gt;&lt;property id=&quot;20307&quot; value=&quot;307&quot;/&gt;&lt;/object&gt;&lt;object type=&quot;3&quot; unique_id=&quot;10068&quot;&gt;&lt;property id=&quot;20148&quot; value=&quot;5&quot;/&gt;&lt;property id=&quot;20300&quot; value=&quot;Slide 23 - &amp;quot;Excel Tutorials – Click to View&amp;quot;&quot;/&gt;&lt;property id=&quot;20307&quot; value=&quot;334&quot;/&gt;&lt;/object&gt;&lt;object type=&quot;3&quot; unique_id=&quot;10069&quot;&gt;&lt;property id=&quot;20148&quot; value=&quot;5&quot;/&gt;&lt;property id=&quot;20300&quot; value=&quot;Slide 24 - &amp;quot;Excel Bookings – Assessment (St/Ex/Ad)&amp;quot;&quot;/&gt;&lt;property id=&quot;20307&quot; value=&quot;308&quot;/&gt;&lt;/object&gt;&lt;object type=&quot;3&quot; unique_id=&quot;10070&quot;&gt;&lt;property id=&quot;20148&quot; value=&quot;5&quot;/&gt;&lt;property id=&quot;20300&quot; value=&quot;Slide 25 - &amp;quot;Graphics Scenario&amp;quot;&quot;/&gt;&lt;property id=&quot;20307&quot; value=&quot;310&quot;/&gt;&lt;/object&gt;&lt;object type=&quot;3&quot; unique_id=&quot;10071&quot;&gt;&lt;property id=&quot;20148&quot; value=&quot;5&quot;/&gt;&lt;property id=&quot;20300&quot; value=&quot;Slide 26 - &amp;quot;Task 1 – Bitmap Montage&amp;quot;&quot;/&gt;&lt;property id=&quot;20307&quot; value=&quot;311&quot;/&gt;&lt;/object&gt;&lt;object type=&quot;3&quot; unique_id=&quot;10072&quot;&gt;&lt;property id=&quot;20148&quot; value=&quot;5&quot;/&gt;&lt;property id=&quot;20300&quot; value=&quot;Slide 27 - &amp;quot;Task 2 – Bitmap Montage&amp;quot;&quot;/&gt;&lt;property id=&quot;20307&quot; value=&quot;312&quot;/&gt;&lt;/object&gt;&lt;object type=&quot;3&quot; unique_id=&quot;10073&quot;&gt;&lt;property id=&quot;20148&quot; value=&quot;5&quot;/&gt;&lt;property id=&quot;20300&quot; value=&quot;Slide 28 - &amp;quot;Task 3 – Bitmap Montage&amp;quot;&quot;/&gt;&lt;property id=&quot;20307&quot; value=&quot;313&quot;/&gt;&lt;/object&gt;&lt;object type=&quot;3&quot; unique_id=&quot;10074&quot;&gt;&lt;property id=&quot;20148&quot; value=&quot;5&quot;/&gt;&lt;property id=&quot;20300&quot; value=&quot;Slide 29 - &amp;quot;Task 4 – Bitmap Montage&amp;quot;&quot;/&gt;&lt;property id=&quot;20307&quot; value=&quot;314&quot;/&gt;&lt;/object&gt;&lt;object type=&quot;3&quot; unique_id=&quot;10075&quot;&gt;&lt;property id=&quot;20148&quot; value=&quot;5&quot;/&gt;&lt;property id=&quot;20300&quot; value=&quot;Slide 30 - &amp;quot;Task 5 – Vector Map&amp;quot;&quot;/&gt;&lt;property id=&quot;20307&quot; value=&quot;315&quot;/&gt;&lt;/object&gt;&lt;object type=&quot;3&quot; unique_id=&quot;10076&quot;&gt;&lt;property id=&quot;20148&quot; value=&quot;5&quot;/&gt;&lt;property id=&quot;20300&quot; value=&quot;Slide 31 - &amp;quot;Task 6 – Vector Map&amp;quot;&quot;/&gt;&lt;property id=&quot;20307&quot; value=&quot;316&quot;/&gt;&lt;/object&gt;&lt;object type=&quot;3&quot; unique_id=&quot;10077&quot;&gt;&lt;property id=&quot;20148&quot; value=&quot;5&quot;/&gt;&lt;property id=&quot;20300&quot; value=&quot;Slide 32 - &amp;quot;Task 7 – Vector Map&amp;quot;&quot;/&gt;&lt;property id=&quot;20307&quot; value=&quot;317&quot;/&gt;&lt;/object&gt;&lt;object type=&quot;3&quot; unique_id=&quot;10078&quot;&gt;&lt;property id=&quot;20148&quot; value=&quot;5&quot;/&gt;&lt;property id=&quot;20300&quot; value=&quot;Slide 33 - &amp;quot;Task 8 – Graphics&amp;quot;&quot;/&gt;&lt;property id=&quot;20307&quot; value=&quot;318&quot;/&gt;&lt;/object&gt;&lt;object type=&quot;3&quot; unique_id=&quot;10079&quot;&gt;&lt;property id=&quot;20148&quot; value=&quot;5&quot;/&gt;&lt;property id=&quot;20300&quot; value=&quot;Slide 34 - &amp;quot;Task 9 – Graphics&amp;quot;&quot;/&gt;&lt;property id=&quot;20307&quot; value=&quot;321&quot;/&gt;&lt;/object&gt;&lt;object type=&quot;3&quot; unique_id=&quot;10080&quot;&gt;&lt;property id=&quot;20148&quot; value=&quot;5&quot;/&gt;&lt;property id=&quot;20300&quot; value=&quot;Slide 35 - &amp;quot;Graphics – Assessment (St/Ex/Ad)&amp;quot;&quot;/&gt;&lt;property id=&quot;20307&quot; value=&quot;319&quot;/&gt;&lt;/object&gt;&lt;object type=&quot;3&quot; unique_id=&quot;10081&quot;&gt;&lt;property id=&quot;20148&quot; value=&quot;5&quot;/&gt;&lt;property id=&quot;20300&quot; value=&quot;Slide 36 - &amp;quot;E-Safety Scenario&amp;quot;&quot;/&gt;&lt;property id=&quot;20307&quot; value=&quot;322&quot;/&gt;&lt;/object&gt;&lt;object type=&quot;3&quot; unique_id=&quot;10082&quot;&gt;&lt;property id=&quot;20148&quot; value=&quot;5&quot;/&gt;&lt;property id=&quot;20300&quot; value=&quot;Slide 37 - &amp;quot;Task 1 – E-Safety&amp;quot;&quot;/&gt;&lt;property id=&quot;20307&quot; value=&quot;323&quot;/&gt;&lt;/object&gt;&lt;object type=&quot;3&quot; unique_id=&quot;10083&quot;&gt;&lt;property id=&quot;20148&quot; value=&quot;5&quot;/&gt;&lt;property id=&quot;20300&quot; value=&quot;Slide 38 - &amp;quot;Task 2 – E-Safety&amp;quot;&quot;/&gt;&lt;property id=&quot;20307&quot; value=&quot;324&quot;/&gt;&lt;/object&gt;&lt;object type=&quot;3&quot; unique_id=&quot;10084&quot;&gt;&lt;property id=&quot;20148&quot; value=&quot;5&quot;/&gt;&lt;property id=&quot;20300&quot; value=&quot;Slide 39 - &amp;quot;Task 3 – E-Safety&amp;quot;&quot;/&gt;&lt;property id=&quot;20307&quot; value=&quot;325&quot;/&gt;&lt;/object&gt;&lt;object type=&quot;3&quot; unique_id=&quot;10085&quot;&gt;&lt;property id=&quot;20148&quot; value=&quot;5&quot;/&gt;&lt;property id=&quot;20300&quot; value=&quot;Slide 40 - &amp;quot;Task 4 – E-Safety&amp;quot;&quot;/&gt;&lt;property id=&quot;20307&quot; value=&quot;326&quot;/&gt;&lt;/object&gt;&lt;object type=&quot;3&quot; unique_id=&quot;10086&quot;&gt;&lt;property id=&quot;20148&quot; value=&quot;5&quot;/&gt;&lt;property id=&quot;20300&quot; value=&quot;Slide 41 - &amp;quot;Task 5 – E-Safety&amp;quot;&quot;/&gt;&lt;property id=&quot;20307&quot; value=&quot;327&quot;/&gt;&lt;/object&gt;&lt;object type=&quot;3&quot; unique_id=&quot;10087&quot;&gt;&lt;property id=&quot;20148&quot; value=&quot;5&quot;/&gt;&lt;property id=&quot;20300&quot; value=&quot;Slide 42 - &amp;quot;Task 6 – E-Safety&amp;quot;&quot;/&gt;&lt;property id=&quot;20307&quot; value=&quot;328&quot;/&gt;&lt;/object&gt;&lt;object type=&quot;3&quot; unique_id=&quot;10088&quot;&gt;&lt;property id=&quot;20148&quot; value=&quot;5&quot;/&gt;&lt;property id=&quot;20300&quot; value=&quot;Slide 43 - &amp;quot;Task 7 – E-Safety&amp;quot;&quot;/&gt;&lt;property id=&quot;20307&quot; value=&quot;329&quot;/&gt;&lt;/object&gt;&lt;object type=&quot;3&quot; unique_id=&quot;10089&quot;&gt;&lt;property id=&quot;20148&quot; value=&quot;5&quot;/&gt;&lt;property id=&quot;20300&quot; value=&quot;Slide 44 - &amp;quot;E-Safety – Assessment (St/Ex/Ad)&amp;quot;&quot;/&gt;&lt;property id=&quot;20307&quot; value=&quot;331&quot;/&gt;&lt;/object&gt;&lt;/object&gt;&lt;object type=&quot;8&quot; unique_id=&quot;10135&quot;&gt;&lt;/object&gt;&lt;/object&gt;&lt;/database&gt;"/>
  <p:tag name="SECTOMILLISECCONVERTED" val="1"/>
  <p:tag name="ISPRING_RESOURCE_PATHS_HASH_2" val="08f788787bcb7a4d543d064184e3ed8f8a1ad1a"/>
  <p:tag name="ISPRING_PRESENTATION_TITLE" val="Unit 08 - Electricity and Chemical Change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nderoth">
  <a:themeElements>
    <a:clrScheme name="Chemistry">
      <a:dk1>
        <a:sysClr val="windowText" lastClr="000000"/>
      </a:dk1>
      <a:lt1>
        <a:sysClr val="window" lastClr="FFFFFF"/>
      </a:lt1>
      <a:dk2>
        <a:srgbClr val="00B050"/>
      </a:dk2>
      <a:lt2>
        <a:srgbClr val="EEECE1"/>
      </a:lt2>
      <a:accent1>
        <a:srgbClr val="92D050"/>
      </a:accent1>
      <a:accent2>
        <a:srgbClr val="C0504D"/>
      </a:accent2>
      <a:accent3>
        <a:srgbClr val="9BBB59"/>
      </a:accent3>
      <a:accent4>
        <a:srgbClr val="8064A2"/>
      </a:accent4>
      <a:accent5>
        <a:srgbClr val="92D050"/>
      </a:accent5>
      <a:accent6>
        <a:srgbClr val="F79646"/>
      </a:accent6>
      <a:hlink>
        <a:srgbClr val="0D0476"/>
      </a:hlink>
      <a:folHlink>
        <a:srgbClr val="FF0000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303C8A099435F469B82EC500073A18D" ma:contentTypeVersion="0" ma:contentTypeDescription="Create a new document." ma:contentTypeScope="" ma:versionID="db11316f7499926a5aef36baba7827a0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E16A05FF-1C8D-47AA-A52A-FF79015719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E5A8F797-114D-47DC-A43E-E9D7D887189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6DD945F-B7B0-4691-A0D0-E2EAD6DA23B3}">
  <ds:schemaRefs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dcmitype/"/>
    <ds:schemaRef ds:uri="http://purl.org/dc/elements/1.1/"/>
    <ds:schemaRef ds:uri="http://schemas.openxmlformats.org/package/2006/metadata/core-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49734</TotalTime>
  <Words>5886</Words>
  <Application>Microsoft Office PowerPoint</Application>
  <PresentationFormat>On-screen Show (4:3)</PresentationFormat>
  <Paragraphs>909</Paragraphs>
  <Slides>60</Slides>
  <Notes>60</Notes>
  <HiddenSlides>0</HiddenSlides>
  <MMClips>4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71" baseType="lpstr">
      <vt:lpstr>Arial</vt:lpstr>
      <vt:lpstr>Calibri</vt:lpstr>
      <vt:lpstr>FrutigerLTStd-Light</vt:lpstr>
      <vt:lpstr>Lucida Sans Unicode</vt:lpstr>
      <vt:lpstr>NewAsterLTStd</vt:lpstr>
      <vt:lpstr>NewAsterLTStd-Bold</vt:lpstr>
      <vt:lpstr>Verdana</vt:lpstr>
      <vt:lpstr>Wingdings</vt:lpstr>
      <vt:lpstr>Wingdings 2</vt:lpstr>
      <vt:lpstr>Wingdings 3</vt:lpstr>
      <vt:lpstr>Enderoth</vt:lpstr>
      <vt:lpstr>PowerPoint Presentation</vt:lpstr>
      <vt:lpstr>1 – Assessment Objectives</vt:lpstr>
      <vt:lpstr>1 – Assessment Structure</vt:lpstr>
      <vt:lpstr>1 – Assessment Structure</vt:lpstr>
      <vt:lpstr>2 – Grade Descriptors – Grade A</vt:lpstr>
      <vt:lpstr>2 – Grade Descriptors – Grade C</vt:lpstr>
      <vt:lpstr>2 – Grade Descriptors – Grade F</vt:lpstr>
      <vt:lpstr>3 - Assessment Objectives</vt:lpstr>
      <vt:lpstr>3 - Assessment Objectives</vt:lpstr>
      <vt:lpstr>3 - Assessment Objectives</vt:lpstr>
      <vt:lpstr>8.1 – Conductors and Insulators</vt:lpstr>
      <vt:lpstr>8.1 – Conductors and Insulators</vt:lpstr>
      <vt:lpstr>8.1 – Conductors and Insulators</vt:lpstr>
      <vt:lpstr>8.1 – Conductors and Insulators</vt:lpstr>
      <vt:lpstr>8.1 – Conductors and Insulators</vt:lpstr>
      <vt:lpstr>8.1 – Conductors and Insulators</vt:lpstr>
      <vt:lpstr>8.1 – Conductors and Insulators</vt:lpstr>
      <vt:lpstr>8.2 – The Principles of Electrolysis</vt:lpstr>
      <vt:lpstr>8.2 – The Principles of Electrolysis</vt:lpstr>
      <vt:lpstr>8.2 – The Principles of Electrolysis</vt:lpstr>
      <vt:lpstr>8.2 – The Principles of Electrolysis</vt:lpstr>
      <vt:lpstr>8.2 – The Principles of Electrolysis</vt:lpstr>
      <vt:lpstr>8.2 – The Principles of Electrolysis</vt:lpstr>
      <vt:lpstr>8.3 – The Reactions at The Electrodes</vt:lpstr>
      <vt:lpstr>8.3 – The Reactions at The Electrodes</vt:lpstr>
      <vt:lpstr>8.3 – The Reactions at The Electrodes</vt:lpstr>
      <vt:lpstr>8.3 – The Reactions at The Electrodes</vt:lpstr>
      <vt:lpstr>8.3 – The Reactions at The Electrodes</vt:lpstr>
      <vt:lpstr>8.4 – The Electrolysis of Brine</vt:lpstr>
      <vt:lpstr>8.4 – The Electrolysis of Brine</vt:lpstr>
      <vt:lpstr>8.4 – The Electrolysis of Brine</vt:lpstr>
      <vt:lpstr>8.4 – The Electrolysis of Brine</vt:lpstr>
      <vt:lpstr>8.4 – The Electrolysis of Brine</vt:lpstr>
      <vt:lpstr>8.4 – The Electrolysis of Brine</vt:lpstr>
      <vt:lpstr>8.5 – Two more uses for Electrolysis</vt:lpstr>
      <vt:lpstr>8.5 – Two more uses for Electrolysis</vt:lpstr>
      <vt:lpstr>8.5 – Two more uses for Electrolysis</vt:lpstr>
      <vt:lpstr>8.5 – Two more uses for Electrolysis</vt:lpstr>
      <vt:lpstr>8.5 – Two more uses for Electrolysis</vt:lpstr>
      <vt:lpstr>8.5 – Two more uses for Electrolysis</vt:lpstr>
      <vt:lpstr>8 – Revision Checklist - Core</vt:lpstr>
      <vt:lpstr>8 – Revision Checklist - Core</vt:lpstr>
      <vt:lpstr>8 – Revision Questions – Core Curriculum</vt:lpstr>
      <vt:lpstr>8 – Revision Questions – Core Curriculum</vt:lpstr>
      <vt:lpstr>8 – Revision Questions – Extended Curriculum</vt:lpstr>
      <vt:lpstr>8 – Revision Questions – Extended Curriculum</vt:lpstr>
      <vt:lpstr>8 – Revision Questions – Extended Curriculum</vt:lpstr>
      <vt:lpstr>8 – Revision Questions – Extended Curriculum</vt:lpstr>
      <vt:lpstr>8 – Revision Questions – Extended Curriculum</vt:lpstr>
      <vt:lpstr>8.1 – Workbook Questions</vt:lpstr>
      <vt:lpstr>8.1 – Workbook Questions</vt:lpstr>
      <vt:lpstr>8.1 – Workbook Questions</vt:lpstr>
      <vt:lpstr>8.2 – Workbook Questions</vt:lpstr>
      <vt:lpstr>8.2 – Workbook Questions</vt:lpstr>
      <vt:lpstr>8.2 – Workbook Questions</vt:lpstr>
      <vt:lpstr>8.3 – Workbook Questions</vt:lpstr>
      <vt:lpstr>8.3 – Workbook Questions</vt:lpstr>
      <vt:lpstr>8.4 – Workbook Questions</vt:lpstr>
      <vt:lpstr>8.5 – Workbook Questions</vt:lpstr>
      <vt:lpstr>8.5 – Workbook Questions</vt:lpstr>
    </vt:vector>
  </TitlesOfParts>
  <Manager>Enderoth</Manager>
  <Company>Brooke Weston CTC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08 - Electricity and Chemical Change</dc:title>
  <dc:subject>Travel and Tourism</dc:subject>
  <dc:creator>Enderoth</dc:creator>
  <cp:lastModifiedBy>Stephen Rafferty</cp:lastModifiedBy>
  <cp:revision>1673</cp:revision>
  <cp:lastPrinted>2014-01-22T18:25:48Z</cp:lastPrinted>
  <dcterms:created xsi:type="dcterms:W3CDTF">2008-03-12T11:01:44Z</dcterms:created>
  <dcterms:modified xsi:type="dcterms:W3CDTF">2018-08-01T15:26:28Z</dcterms:modified>
  <cp:category>Unit 01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0x0101006303C8A099435F469B82EC500073A18D</vt:lpwstr>
  </property>
  <property fmtid="{D5CDD505-2E9C-101B-9397-08002B2CF9AE}" pid="3" name="Unit">
    <vt:lpwstr>U1</vt:lpwstr>
  </property>
</Properties>
</file>